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7"/>
  </p:notesMasterIdLst>
  <p:handoutMasterIdLst>
    <p:handoutMasterId r:id="rId28"/>
  </p:handoutMasterIdLst>
  <p:sldIdLst>
    <p:sldId id="256" r:id="rId5"/>
    <p:sldId id="770" r:id="rId6"/>
    <p:sldId id="771" r:id="rId7"/>
    <p:sldId id="772" r:id="rId8"/>
    <p:sldId id="773" r:id="rId9"/>
    <p:sldId id="774" r:id="rId10"/>
    <p:sldId id="775" r:id="rId11"/>
    <p:sldId id="776" r:id="rId12"/>
    <p:sldId id="777" r:id="rId13"/>
    <p:sldId id="769" r:id="rId14"/>
    <p:sldId id="780" r:id="rId15"/>
    <p:sldId id="779" r:id="rId16"/>
    <p:sldId id="784" r:id="rId17"/>
    <p:sldId id="781" r:id="rId18"/>
    <p:sldId id="778" r:id="rId19"/>
    <p:sldId id="782" r:id="rId20"/>
    <p:sldId id="783" r:id="rId21"/>
    <p:sldId id="786" r:id="rId22"/>
    <p:sldId id="787" r:id="rId23"/>
    <p:sldId id="788" r:id="rId24"/>
    <p:sldId id="789" r:id="rId25"/>
    <p:sldId id="790" r:id="rId26"/>
  </p:sldIdLst>
  <p:sldSz cx="9144000" cy="6858000" type="screen4x3"/>
  <p:notesSz cx="9928225" cy="6797675"/>
  <p:custDataLst>
    <p:tags r:id="rId2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91" autoAdjust="0"/>
    <p:restoredTop sz="94646" autoAdjust="0"/>
  </p:normalViewPr>
  <p:slideViewPr>
    <p:cSldViewPr>
      <p:cViewPr varScale="1">
        <p:scale>
          <a:sx n="79" d="100"/>
          <a:sy n="79" d="100"/>
        </p:scale>
        <p:origin x="132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commentAuthors" Target="commentAuthor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31/07/2017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7/31/2017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46194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532924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13847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855818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06997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5726520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4807480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7759234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0141733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643331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16746223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1954065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1010153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578390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673212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156449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084199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19340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950635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969002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400796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15.xml"/><Relationship Id="rId5" Type="http://schemas.openxmlformats.org/officeDocument/2006/relationships/slide" Target="../slides/slide12.xml"/><Relationship Id="rId4" Type="http://schemas.openxmlformats.org/officeDocument/2006/relationships/slide" Target="../slides/slide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9" name="Round Same Side Corner Rectangle 18">
            <a:hlinkClick r:id="rId2" action="ppaction://hlinksldjump"/>
          </p:cNvPr>
          <p:cNvSpPr/>
          <p:nvPr userDrawn="1"/>
        </p:nvSpPr>
        <p:spPr>
          <a:xfrm>
            <a:off x="7938991" y="639804"/>
            <a:ext cx="881481"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tx2">
                  <a:lumMod val="20000"/>
                  <a:lumOff val="8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Questions</a:t>
            </a:r>
            <a:endParaRPr lang="en-GB" sz="11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3" action="ppaction://hlinksldjump"/>
          </p:cNvPr>
          <p:cNvSpPr/>
          <p:nvPr userDrawn="1"/>
        </p:nvSpPr>
        <p:spPr>
          <a:xfrm>
            <a:off x="6948264"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4" action="ppaction://hlinksldjump"/>
          </p:cNvPr>
          <p:cNvSpPr/>
          <p:nvPr userDrawn="1"/>
        </p:nvSpPr>
        <p:spPr>
          <a:xfrm>
            <a:off x="217475" y="620688"/>
            <a:ext cx="233830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5.1 – Quantitative Data Monitoring</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userDrawn="1"/>
        </p:nvSpPr>
        <p:spPr>
          <a:xfrm>
            <a:off x="2614416" y="620688"/>
            <a:ext cx="223042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5.2 – Qualitative Data Monitoring</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6" action="ppaction://hlinksldjump"/>
          </p:cNvPr>
          <p:cNvSpPr/>
          <p:nvPr userDrawn="1"/>
        </p:nvSpPr>
        <p:spPr>
          <a:xfrm>
            <a:off x="4903478" y="620688"/>
            <a:ext cx="198614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5.3 – Continuous Monitoring</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LO5%20-%20Resources/5.2%20-%20Continuous%20Process.jpg" TargetMode="External"/><Relationship Id="rId7"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eg"/><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hyperlink" Target="LO5%20-%20Resources/5.2%20-%20Continuous%20Process.jpg" TargetMode="External"/><Relationship Id="rId7"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eg"/><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hyperlink" Target="LO5%20-%20Resources/5.2%20-%20Continuous%20Process.jpg" TargetMode="External"/><Relationship Id="rId7"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e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LO5 - Be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use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Data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Monitor Change Management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Businesses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08105"/>
          </a:xfrm>
          <a:prstGeom prst="rect">
            <a:avLst/>
          </a:prstGeom>
          <a:noFill/>
        </p:spPr>
        <p:txBody>
          <a:bodyPr wrap="square" rtlCol="0">
            <a:spAutoFit/>
          </a:bodyPr>
          <a:lstStyle/>
          <a:p>
            <a:pPr algn="r"/>
            <a:r>
              <a:rPr lang="en-GB" sz="2800" dirty="0"/>
              <a:t> Cambridge </a:t>
            </a:r>
            <a:r>
              <a:rPr lang="en-GB" sz="2800" b="1" dirty="0"/>
              <a:t>TECHNICALS- LEVEL 3 </a:t>
            </a:r>
          </a:p>
          <a:p>
            <a:pPr algn="r"/>
            <a:r>
              <a:rPr lang="en-GB" sz="2800" dirty="0"/>
              <a:t> </a:t>
            </a:r>
            <a:r>
              <a:rPr lang="en-GB" sz="3200" b="1" dirty="0"/>
              <a:t>Unit 15 – Change Management</a:t>
            </a:r>
          </a:p>
          <a:p>
            <a:pPr algn="r"/>
            <a:r>
              <a:rPr lang="en-GB" sz="3200" b="1" dirty="0">
                <a:solidFill>
                  <a:schemeClr val="tx1">
                    <a:lumMod val="50000"/>
                    <a:lumOff val="50000"/>
                  </a:schemeClr>
                </a:solidFill>
              </a:rPr>
              <a:t>2016 Specification - K/507/8162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401479"/>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500" dirty="0" smtClean="0"/>
              <a:t>There are </a:t>
            </a:r>
            <a:r>
              <a:rPr lang="en-US" sz="1500" dirty="0"/>
              <a:t>different types of data used to monitor the change management process, </a:t>
            </a:r>
            <a:r>
              <a:rPr lang="en-US" sz="1500" dirty="0" smtClean="0"/>
              <a:t>and how that data is looked at and used by companies depends on the nature and intent. But it needs to be monitored otherwise the success of the change cannot be verified in anything other than sales figures.</a:t>
            </a:r>
            <a:endParaRPr lang="en-US" sz="1500" dirty="0"/>
          </a:p>
          <a:p>
            <a:pPr marL="285750" indent="-285750">
              <a:buClr>
                <a:srgbClr val="C00000"/>
              </a:buClr>
              <a:buFont typeface="Wingdings 3" panose="05040102010807070707" pitchFamily="18" charset="2"/>
              <a:buChar char=""/>
            </a:pPr>
            <a:r>
              <a:rPr lang="en-US" sz="1500" b="1" dirty="0" smtClean="0">
                <a:solidFill>
                  <a:srgbClr val="C00000"/>
                </a:solidFill>
              </a:rPr>
              <a:t>Quantitative </a:t>
            </a:r>
            <a:r>
              <a:rPr lang="en-US" sz="1500" b="1" dirty="0">
                <a:solidFill>
                  <a:srgbClr val="C00000"/>
                </a:solidFill>
              </a:rPr>
              <a:t>data for monitoring and evaluating change </a:t>
            </a:r>
            <a:r>
              <a:rPr lang="en-US" sz="1500" b="1" dirty="0" smtClean="0">
                <a:solidFill>
                  <a:srgbClr val="C00000"/>
                </a:solidFill>
              </a:rPr>
              <a:t>management</a:t>
            </a:r>
            <a:r>
              <a:rPr lang="en-US" sz="1500" dirty="0"/>
              <a:t> </a:t>
            </a:r>
            <a:r>
              <a:rPr lang="en-US" sz="1500" dirty="0" smtClean="0"/>
              <a:t>– this is data that can be counted, measured against </a:t>
            </a:r>
            <a:r>
              <a:rPr lang="en-US" sz="1500" dirty="0"/>
              <a:t>o</a:t>
            </a:r>
            <a:r>
              <a:rPr lang="en-US" sz="1500" dirty="0" smtClean="0"/>
              <a:t>ther data, statistics, tally charts etc. This data can be gained from different sources:</a:t>
            </a:r>
            <a:endParaRPr lang="en-US" sz="1500" dirty="0"/>
          </a:p>
          <a:p>
            <a:pPr marL="450850" indent="-182563">
              <a:buFont typeface="Arial" panose="020B0604020202020204" pitchFamily="34" charset="0"/>
              <a:buChar char="•"/>
            </a:pPr>
            <a:r>
              <a:rPr lang="en-GB" sz="1500" b="1" dirty="0" smtClean="0"/>
              <a:t>Output</a:t>
            </a:r>
            <a:r>
              <a:rPr lang="en-GB" sz="1500" dirty="0" smtClean="0"/>
              <a:t> – Data that is created by the company in terms of figures such as sales, production levels, wastage, storage capacity and usage, percentage measures of information that can be used to verify targets such as changed product successes. Production specifically minus wastage equals capacity usage and this can be a measure that the company can use to increase capacity, increase production or maximise storage of produced goods. All this can lead to improved cost effectiveness and managing this data can lead to cost benefits.</a:t>
            </a:r>
            <a:endParaRPr lang="en-GB" sz="1500" dirty="0"/>
          </a:p>
          <a:p>
            <a:pPr marL="450850" indent="-182563">
              <a:buFont typeface="Arial" panose="020B0604020202020204" pitchFamily="34" charset="0"/>
              <a:buChar char="•"/>
            </a:pPr>
            <a:r>
              <a:rPr lang="en-GB" sz="1500" b="1" dirty="0" smtClean="0"/>
              <a:t>Finance</a:t>
            </a:r>
            <a:r>
              <a:rPr lang="en-GB" sz="1500" dirty="0" smtClean="0"/>
              <a:t> – Incoming and outgoing costs and payments need to be measured and checked to measure if the change has been successful. For example, sales may not have risen but if production costs have come down, (variable costs) then profits inevitably increase. Other measured financial; benefits include staff wages, utility costs and transportation costs, a decrease in these could mean more effective use of personnel, a better deal in transportation or better rates in utility usage. </a:t>
            </a:r>
            <a:endParaRPr lang="en-GB" sz="1500" dirty="0"/>
          </a:p>
          <a:p>
            <a:pPr marL="450850" indent="-182563">
              <a:buFont typeface="Arial" panose="020B0604020202020204" pitchFamily="34" charset="0"/>
              <a:buChar char="•"/>
            </a:pPr>
            <a:r>
              <a:rPr lang="en-GB" sz="1500" b="1" dirty="0" smtClean="0"/>
              <a:t>Human </a:t>
            </a:r>
            <a:r>
              <a:rPr lang="en-GB" sz="1500" b="1" dirty="0"/>
              <a:t>resource </a:t>
            </a:r>
            <a:r>
              <a:rPr lang="en-GB" sz="1500" dirty="0" smtClean="0"/>
              <a:t>– Staff turnover and staff usage measurements are important to keep in check in order to balance out the change process. If staff turnover is increasing, during and after the change then staff are not happy, and this can cause a downturn in the </a:t>
            </a:r>
            <a:r>
              <a:rPr lang="en-GB" sz="1500" dirty="0"/>
              <a:t>quality </a:t>
            </a:r>
            <a:r>
              <a:rPr lang="en-GB" sz="1500" dirty="0" smtClean="0"/>
              <a:t>and quantity </a:t>
            </a:r>
            <a:r>
              <a:rPr lang="en-GB" sz="1500" dirty="0"/>
              <a:t>of </a:t>
            </a:r>
            <a:r>
              <a:rPr lang="en-GB" sz="1500" dirty="0" smtClean="0"/>
              <a:t>production, and in the quality of service.</a:t>
            </a:r>
            <a:endParaRPr lang="en-GB" sz="15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5.1 – Change Management Data Monitoring </a:t>
            </a:r>
            <a:endParaRPr lang="en-US" sz="3200" dirty="0"/>
          </a:p>
        </p:txBody>
      </p:sp>
    </p:spTree>
    <p:extLst>
      <p:ext uri="{BB962C8B-B14F-4D97-AF65-F5344CB8AC3E}">
        <p14:creationId xmlns:p14="http://schemas.microsoft.com/office/powerpoint/2010/main" val="387016737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93866"/>
          </a:xfrm>
          <a:prstGeom prst="rect">
            <a:avLst/>
          </a:prstGeom>
        </p:spPr>
        <p:txBody>
          <a:bodyPr wrap="square">
            <a:spAutoFit/>
          </a:bodyPr>
          <a:lstStyle/>
          <a:p>
            <a:pPr marL="450850" indent="-182563">
              <a:buFont typeface="Arial" panose="020B0604020202020204" pitchFamily="34" charset="0"/>
              <a:buChar char="•"/>
            </a:pPr>
            <a:r>
              <a:rPr lang="en-US" sz="1400" b="1" dirty="0" smtClean="0"/>
              <a:t>Measurement </a:t>
            </a:r>
            <a:r>
              <a:rPr lang="en-US" sz="1400" b="1" dirty="0"/>
              <a:t>of performance against objectives </a:t>
            </a:r>
            <a:r>
              <a:rPr lang="en-US" sz="1400" dirty="0" smtClean="0"/>
              <a:t>– This is needed to keep the stakeholders happy, meeting measurable or specific objectives to share the success of the change. It shows that targets could be met and therefor successful planning took place. It is also a way if using data to measure the success of staff against those too resistant to change and the data can be beneficial to shareholder to show progress being made. Performance measurement should be an ongoing process within a company, it allows the company to deal with staffing issues before they get worse and quantitative performance against targets is a clear way of doing this.</a:t>
            </a:r>
            <a:endParaRPr lang="en-US" sz="1400" dirty="0"/>
          </a:p>
          <a:p>
            <a:pPr marL="450850" indent="-182563">
              <a:buFont typeface="Arial" panose="020B0604020202020204" pitchFamily="34" charset="0"/>
              <a:buChar char="•"/>
            </a:pPr>
            <a:r>
              <a:rPr lang="en-GB" sz="1400" b="1" dirty="0" smtClean="0"/>
              <a:t>Performance </a:t>
            </a:r>
            <a:r>
              <a:rPr lang="en-GB" sz="1400" b="1" dirty="0"/>
              <a:t>against competitors </a:t>
            </a:r>
            <a:r>
              <a:rPr lang="en-GB" sz="1400" dirty="0" smtClean="0"/>
              <a:t>– Measuring a companies success against a competitor, specifically after a change has taken place, is a common way for companies to know if they are doing well. Quantitative measurements include sales increase, market share increase or the fact that competitors are closing down is an indication of a successful change. But there can be other factors attributed to these.</a:t>
            </a:r>
            <a:endParaRPr lang="en-GB" sz="1400" dirty="0"/>
          </a:p>
          <a:p>
            <a:pPr marL="450850" indent="-182563">
              <a:buFont typeface="Arial" panose="020B0604020202020204" pitchFamily="34" charset="0"/>
              <a:buChar char="•"/>
            </a:pPr>
            <a:r>
              <a:rPr lang="en-US" sz="1400" b="1" dirty="0" smtClean="0"/>
              <a:t>Comparisons </a:t>
            </a:r>
            <a:r>
              <a:rPr lang="en-US" sz="1400" b="1" dirty="0"/>
              <a:t>over time, pre-/post-change </a:t>
            </a:r>
            <a:r>
              <a:rPr lang="en-US" sz="1400" dirty="0" smtClean="0"/>
              <a:t>– Quantitative measurements over time allow a company to draw longer term projections and charts to see if the change was just a novelty or path to continued product improvements. For instance sales of Mars bars barely changed over time when marketing was employed, so the Mars corporation refocused its marketing at non-prime products to increase their sales. A long term measure showed that as other products then increased, sales of Mars Bars fell in comparison showing that the mars Corporation was at its peak market share. This quantitative measure allowed the company to reduce its marketing and save money.</a:t>
            </a:r>
          </a:p>
          <a:p>
            <a:r>
              <a:rPr lang="en-US" sz="1400" b="1" dirty="0" smtClean="0">
                <a:solidFill>
                  <a:srgbClr val="FF0000"/>
                </a:solidFill>
              </a:rPr>
              <a:t>5.1 – Task 01 </a:t>
            </a:r>
            <a:r>
              <a:rPr lang="en-US" sz="1400" dirty="0" smtClean="0">
                <a:solidFill>
                  <a:srgbClr val="FF0000"/>
                </a:solidFill>
              </a:rPr>
              <a:t>– Using real life examples for each, describe how Quantitative Data Monitoring is a necessary feature of Change Management.</a:t>
            </a:r>
          </a:p>
          <a:p>
            <a:pPr marL="285750" indent="-285750">
              <a:buClr>
                <a:srgbClr val="C00000"/>
              </a:buClr>
              <a:buFont typeface="Wingdings 3" panose="05040102010807070707" pitchFamily="18" charset="2"/>
              <a:buChar char=""/>
            </a:pPr>
            <a:r>
              <a:rPr lang="en-US" sz="1400" dirty="0"/>
              <a:t>Assume 3 changes has happened at Thursby Toys Ltd., they have replaced their customer service phone system with a CRM database, they have introduced a new range of Toys and they have relocated out of town to an industrial base.</a:t>
            </a:r>
          </a:p>
          <a:p>
            <a:r>
              <a:rPr lang="en-US" sz="1400" b="1" dirty="0" smtClean="0">
                <a:solidFill>
                  <a:srgbClr val="FF0000"/>
                </a:solidFill>
              </a:rPr>
              <a:t>5.2 – Task 02 </a:t>
            </a:r>
            <a:r>
              <a:rPr lang="en-US" sz="1400" dirty="0" smtClean="0">
                <a:solidFill>
                  <a:srgbClr val="FF0000"/>
                </a:solidFill>
              </a:rPr>
              <a:t>- Based on the three change scenarios and using the headings, discuss how quantitative data monitoring can be used to benefit the success of these changes.</a:t>
            </a:r>
            <a:endParaRPr lang="en-US" sz="14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5.1 – Change Management Data Monitoring </a:t>
            </a:r>
            <a:endParaRPr lang="en-US" sz="3200" dirty="0"/>
          </a:p>
        </p:txBody>
      </p:sp>
    </p:spTree>
    <p:extLst>
      <p:ext uri="{BB962C8B-B14F-4D97-AF65-F5344CB8AC3E}">
        <p14:creationId xmlns:p14="http://schemas.microsoft.com/office/powerpoint/2010/main" val="76447981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755422"/>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600" b="1" dirty="0" smtClean="0">
                <a:solidFill>
                  <a:srgbClr val="C00000"/>
                </a:solidFill>
              </a:rPr>
              <a:t>Qualitative </a:t>
            </a:r>
            <a:r>
              <a:rPr lang="en-US" sz="1600" b="1" dirty="0">
                <a:solidFill>
                  <a:srgbClr val="C00000"/>
                </a:solidFill>
              </a:rPr>
              <a:t>data for monitoring and evaluating change </a:t>
            </a:r>
            <a:r>
              <a:rPr lang="en-US" sz="1600" b="1" dirty="0" smtClean="0">
                <a:solidFill>
                  <a:srgbClr val="C00000"/>
                </a:solidFill>
              </a:rPr>
              <a:t>management</a:t>
            </a:r>
            <a:r>
              <a:rPr lang="en-US" sz="1600" dirty="0" smtClean="0"/>
              <a:t> – this is data that cannot be counted, and gives qualitative feedback on reasons why things are the way they are such as emotional responses and personal opinions. This can be used to judge the results and draw improved conclusions or redraw the qualitative result based on different criterion.</a:t>
            </a:r>
            <a:endParaRPr lang="en-US" sz="1600" dirty="0"/>
          </a:p>
          <a:p>
            <a:pPr marL="450850" indent="-182563">
              <a:buFont typeface="Arial" panose="020B0604020202020204" pitchFamily="34" charset="0"/>
              <a:buChar char="•"/>
            </a:pPr>
            <a:r>
              <a:rPr lang="en-GB" sz="1600" b="1" dirty="0" smtClean="0"/>
              <a:t>Customer </a:t>
            </a:r>
            <a:r>
              <a:rPr lang="en-GB" sz="1600" b="1" dirty="0"/>
              <a:t>feedback </a:t>
            </a:r>
            <a:r>
              <a:rPr lang="en-GB" sz="1600" dirty="0" smtClean="0"/>
              <a:t>– Opinions from the customers from different medium such as </a:t>
            </a:r>
            <a:r>
              <a:rPr lang="en-US" sz="1600" dirty="0"/>
              <a:t>questionnaires, surveys, informal feedback, observation, competitor websites, published works in newspapers and trade journals, radio and </a:t>
            </a:r>
            <a:r>
              <a:rPr lang="en-US" sz="1600" dirty="0" smtClean="0"/>
              <a:t>television is useful to gauge their honest opinions. For instance, ten people saying they did not like a product might be true, but if those ten people are limited to one shop, then the data can be interpreted as poor customer service in one place only. Qualitative data will allow the company to read into the figures and draw a more informed conclusion.</a:t>
            </a:r>
            <a:endParaRPr lang="en-GB" sz="1600" dirty="0"/>
          </a:p>
          <a:p>
            <a:pPr marL="450850" indent="-182563">
              <a:buFont typeface="Arial" panose="020B0604020202020204" pitchFamily="34" charset="0"/>
              <a:buChar char="•"/>
            </a:pPr>
            <a:r>
              <a:rPr lang="en-GB" sz="1600" b="1" dirty="0" smtClean="0"/>
              <a:t>Employee </a:t>
            </a:r>
            <a:r>
              <a:rPr lang="en-GB" sz="1600" b="1" dirty="0"/>
              <a:t>feedback </a:t>
            </a:r>
            <a:r>
              <a:rPr lang="en-GB" sz="1600" dirty="0" smtClean="0"/>
              <a:t>– Employee qualitative feedback will allow a company to gauge why the staff are unhappy rather than how many are so. For instance if staff say they are not happy with the new working conditions, qualitative data can determine why, such as lighting, space, breaks, staff conflicts etc. in order to make a more harmonious work place. Employee feedback allows a company to internalise, repair from within.</a:t>
            </a:r>
            <a:endParaRPr lang="en-GB" sz="1600" dirty="0"/>
          </a:p>
          <a:p>
            <a:pPr marL="450850" indent="-182563">
              <a:buFont typeface="Arial" panose="020B0604020202020204" pitchFamily="34" charset="0"/>
              <a:buChar char="•"/>
            </a:pPr>
            <a:r>
              <a:rPr lang="en-GB" sz="1600" b="1" dirty="0" smtClean="0"/>
              <a:t>Media </a:t>
            </a:r>
            <a:r>
              <a:rPr lang="en-GB" sz="1600" b="1" dirty="0"/>
              <a:t>coverage </a:t>
            </a:r>
            <a:r>
              <a:rPr lang="en-GB" sz="1600" dirty="0" smtClean="0"/>
              <a:t>– Websites, forums and blogs allow a company to read more honest opinions on the companies products. These may be singular judgements on the products but in terms of quantitative data, they can be verified. They are useful for a number of reasons, this is a way a large audience can read about the products, a form of advertising which can be manipulated to the benefit of the company and the change success.</a:t>
            </a:r>
            <a:endParaRPr lang="en-GB" sz="16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5.2 – Change Management Data Monitoring </a:t>
            </a:r>
            <a:endParaRPr lang="en-US" sz="3200" dirty="0"/>
          </a:p>
        </p:txBody>
      </p:sp>
    </p:spTree>
    <p:extLst>
      <p:ext uri="{BB962C8B-B14F-4D97-AF65-F5344CB8AC3E}">
        <p14:creationId xmlns:p14="http://schemas.microsoft.com/office/powerpoint/2010/main" val="3333693729"/>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262979"/>
          </a:xfrm>
          <a:prstGeom prst="rect">
            <a:avLst/>
          </a:prstGeom>
        </p:spPr>
        <p:txBody>
          <a:bodyPr wrap="square">
            <a:spAutoFit/>
          </a:bodyPr>
          <a:lstStyle/>
          <a:p>
            <a:pPr marL="182563" indent="-182563">
              <a:buClr>
                <a:srgbClr val="B21212"/>
              </a:buClr>
              <a:buFont typeface="Arial" panose="020B0604020202020204" pitchFamily="34" charset="0"/>
              <a:buChar char="•"/>
            </a:pPr>
            <a:r>
              <a:rPr lang="en-GB" sz="1400" b="1" dirty="0" smtClean="0"/>
              <a:t>Benchmarking</a:t>
            </a:r>
            <a:r>
              <a:rPr lang="en-GB" sz="1400" dirty="0" smtClean="0"/>
              <a:t>– </a:t>
            </a:r>
            <a:r>
              <a:rPr lang="en-US" sz="1400" dirty="0" smtClean="0"/>
              <a:t>Benchmarking </a:t>
            </a:r>
            <a:r>
              <a:rPr lang="en-US" sz="1400" dirty="0"/>
              <a:t>is a valuable way of improving your understanding of your business performance and potential by making comparisons with other businesses</a:t>
            </a:r>
            <a:r>
              <a:rPr lang="en-US" sz="1400" dirty="0" smtClean="0"/>
              <a:t>. It </a:t>
            </a:r>
            <a:r>
              <a:rPr lang="en-US" sz="1400" dirty="0"/>
              <a:t>is usually helpful to compare yourself against businesses in the same sector. But your market position and your objectives, among other things, will affect the specific comparisons you want to make.</a:t>
            </a:r>
          </a:p>
          <a:p>
            <a:pPr marL="182563" indent="-182563">
              <a:buClr>
                <a:srgbClr val="B21212"/>
              </a:buClr>
              <a:buFont typeface="Arial" panose="020B0604020202020204" pitchFamily="34" charset="0"/>
              <a:buChar char="•"/>
            </a:pPr>
            <a:r>
              <a:rPr lang="en-US" sz="1400" dirty="0" smtClean="0"/>
              <a:t>For </a:t>
            </a:r>
            <a:r>
              <a:rPr lang="en-US" sz="1400" dirty="0"/>
              <a:t>example, a small business in a crowded sector may want to benchmark itself against average performance levels in the sector. But a business targeting rapid and significant growth may choose comparisons with an established market leader</a:t>
            </a:r>
            <a:r>
              <a:rPr lang="en-US" sz="1400" dirty="0" smtClean="0"/>
              <a:t>.</a:t>
            </a:r>
            <a:endParaRPr lang="en-US" sz="1400" dirty="0"/>
          </a:p>
          <a:p>
            <a:pPr marL="182563" indent="-182563">
              <a:buClr>
                <a:srgbClr val="B21212"/>
              </a:buClr>
              <a:buFont typeface="Arial" panose="020B0604020202020204" pitchFamily="34" charset="0"/>
              <a:buChar char="•"/>
            </a:pPr>
            <a:r>
              <a:rPr lang="en-US" sz="1400" dirty="0"/>
              <a:t>You can also benchmark internally within your business. For example, comparing absenteeism rates between departments may enable you to spread good working practices from the best-performing areas of your business.</a:t>
            </a:r>
          </a:p>
          <a:p>
            <a:pPr marL="182563" indent="-182563">
              <a:buClr>
                <a:srgbClr val="B21212"/>
              </a:buClr>
              <a:buFont typeface="Arial" panose="020B0604020202020204" pitchFamily="34" charset="0"/>
              <a:buChar char="•"/>
            </a:pPr>
            <a:r>
              <a:rPr lang="en-US" sz="1400" dirty="0" smtClean="0"/>
              <a:t>In </a:t>
            </a:r>
            <a:r>
              <a:rPr lang="en-US" sz="1400" dirty="0"/>
              <a:t>general, the same rule applies to benchmarking as to choosing which performance measures to use. You should focus on those areas that drive business success in your sector - your key drivers. See the page in this guide on deciding what to measure.</a:t>
            </a:r>
          </a:p>
          <a:p>
            <a:pPr marL="182563" indent="-182563">
              <a:buClr>
                <a:srgbClr val="B21212"/>
              </a:buClr>
              <a:buFont typeface="Arial" panose="020B0604020202020204" pitchFamily="34" charset="0"/>
              <a:buChar char="•"/>
            </a:pPr>
            <a:r>
              <a:rPr lang="en-US" sz="1400" dirty="0" smtClean="0"/>
              <a:t>You </a:t>
            </a:r>
            <a:r>
              <a:rPr lang="en-US" sz="1400" dirty="0"/>
              <a:t>should have ready access to all the figures for your own business, so the main challenge with benchmarking is often the process of finding external data for your </a:t>
            </a:r>
            <a:r>
              <a:rPr lang="en-US" sz="1400" dirty="0" smtClean="0"/>
              <a:t>comparisons. There </a:t>
            </a:r>
            <a:r>
              <a:rPr lang="en-US" sz="1400" dirty="0"/>
              <a:t>are a number of sources for this kind of information</a:t>
            </a:r>
            <a:r>
              <a:rPr lang="en-US" sz="1400" dirty="0" smtClean="0"/>
              <a:t>:</a:t>
            </a:r>
            <a:endParaRPr lang="en-US" sz="1400" dirty="0"/>
          </a:p>
          <a:p>
            <a:pPr marL="450850" indent="-182563">
              <a:buClr>
                <a:srgbClr val="B21212"/>
              </a:buClr>
              <a:buFont typeface="Arial" panose="020B0604020202020204" pitchFamily="34" charset="0"/>
              <a:buChar char="•"/>
            </a:pPr>
            <a:r>
              <a:rPr lang="en-US" sz="1400" dirty="0"/>
              <a:t>Your trade association is a useful starting point, as these organisations often collate sector-wide statistics.</a:t>
            </a:r>
          </a:p>
          <a:p>
            <a:pPr marL="450850" indent="-182563">
              <a:buClr>
                <a:srgbClr val="B21212"/>
              </a:buClr>
              <a:buFont typeface="Arial" panose="020B0604020202020204" pitchFamily="34" charset="0"/>
              <a:buChar char="•"/>
            </a:pPr>
            <a:r>
              <a:rPr lang="en-US" sz="1400" dirty="0"/>
              <a:t>Commercial market reports may provide greater detail, although these can be costly.</a:t>
            </a:r>
          </a:p>
          <a:p>
            <a:pPr marL="182563" indent="-182563">
              <a:buClr>
                <a:srgbClr val="B21212"/>
              </a:buClr>
              <a:buFont typeface="Arial" panose="020B0604020202020204" pitchFamily="34" charset="0"/>
              <a:buChar char="•"/>
            </a:pPr>
            <a:r>
              <a:rPr lang="en-US" sz="1400" dirty="0"/>
              <a:t>Using your benchmarking data</a:t>
            </a:r>
          </a:p>
          <a:p>
            <a:pPr marL="182563" indent="-182563">
              <a:buClr>
                <a:srgbClr val="B21212"/>
              </a:buClr>
              <a:buFont typeface="Arial" panose="020B0604020202020204" pitchFamily="34" charset="0"/>
              <a:buChar char="•"/>
            </a:pPr>
            <a:r>
              <a:rPr lang="en-US" sz="1400" dirty="0" smtClean="0"/>
              <a:t>Benchmarking </a:t>
            </a:r>
            <a:r>
              <a:rPr lang="en-US" sz="1400" dirty="0"/>
              <a:t>data should be used in the same way as any other performance measurement data you generate - as a spur to improve the way your business operates.</a:t>
            </a:r>
          </a:p>
          <a:p>
            <a:pPr marL="182563" indent="-182563">
              <a:buClr>
                <a:srgbClr val="B21212"/>
              </a:buClr>
              <a:buFont typeface="Arial" panose="020B0604020202020204" pitchFamily="34" charset="0"/>
              <a:buChar char="•"/>
            </a:pPr>
            <a:r>
              <a:rPr lang="en-US" sz="1400" dirty="0" smtClean="0"/>
              <a:t>Typically </a:t>
            </a:r>
            <a:r>
              <a:rPr lang="en-US" sz="1400" dirty="0"/>
              <a:t>this will involve setting targets to help you reach the benchmark values you aspire to. For more information on target-setting, see the page in this guide on how to set useful targets for your business.</a:t>
            </a:r>
            <a:endParaRPr lang="en-GB" sz="14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5.2 – Change Management Data Monitoring </a:t>
            </a:r>
            <a:endParaRPr lang="en-US" sz="3200" dirty="0"/>
          </a:p>
        </p:txBody>
      </p:sp>
    </p:spTree>
    <p:extLst>
      <p:ext uri="{BB962C8B-B14F-4D97-AF65-F5344CB8AC3E}">
        <p14:creationId xmlns:p14="http://schemas.microsoft.com/office/powerpoint/2010/main" val="184842504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93866"/>
          </a:xfrm>
          <a:prstGeom prst="rect">
            <a:avLst/>
          </a:prstGeom>
        </p:spPr>
        <p:txBody>
          <a:bodyPr wrap="square">
            <a:spAutoFit/>
          </a:bodyPr>
          <a:lstStyle/>
          <a:p>
            <a:pPr marL="354013" indent="-182563">
              <a:buFont typeface="Arial" panose="020B0604020202020204" pitchFamily="34" charset="0"/>
              <a:buChar char="•"/>
            </a:pPr>
            <a:r>
              <a:rPr lang="en-US" sz="1400" b="1" dirty="0" smtClean="0"/>
              <a:t>Comparison </a:t>
            </a:r>
            <a:r>
              <a:rPr lang="en-US" sz="1400" b="1" dirty="0"/>
              <a:t>of performance against aims/objectives </a:t>
            </a:r>
            <a:r>
              <a:rPr lang="en-US" sz="1400" dirty="0" smtClean="0"/>
              <a:t>– Quantitative performance </a:t>
            </a:r>
            <a:r>
              <a:rPr lang="en-US" sz="1400" dirty="0"/>
              <a:t>measurement and target-setting are important to the growth process. </a:t>
            </a:r>
            <a:r>
              <a:rPr lang="en-US" sz="1400" dirty="0" smtClean="0"/>
              <a:t>For change management the reasons behind </a:t>
            </a:r>
            <a:r>
              <a:rPr lang="en-US" sz="1400" dirty="0"/>
              <a:t>formal measurement or target-setting, for growing businesses the control these processes offer can be </a:t>
            </a:r>
            <a:r>
              <a:rPr lang="en-US" sz="1400" dirty="0" smtClean="0"/>
              <a:t>indispensable. Knowing </a:t>
            </a:r>
            <a:r>
              <a:rPr lang="en-US" sz="1400" dirty="0"/>
              <a:t>how the different areas of your business are performing is valuable information in its own right, but a good measurement system will also let you examine the triggers for any changes in performance. This puts you in a better position to manage your performance </a:t>
            </a:r>
            <a:r>
              <a:rPr lang="en-US" sz="1400" dirty="0" smtClean="0"/>
              <a:t>after release. One </a:t>
            </a:r>
            <a:r>
              <a:rPr lang="en-US" sz="1400" dirty="0"/>
              <a:t>of the key challenges with performance management is selecting what to measure. The priority here is to focus on quantifiable factors that are clearly linked to the drivers of success in your business and your sector. These are known as key performance indicators (KPIs</a:t>
            </a:r>
            <a:r>
              <a:rPr lang="en-US" sz="1400" dirty="0" smtClean="0"/>
              <a:t>).</a:t>
            </a:r>
            <a:endParaRPr lang="en-US" sz="1400" dirty="0"/>
          </a:p>
          <a:p>
            <a:pPr marL="354013" indent="-182563">
              <a:buFont typeface="Arial" panose="020B0604020202020204" pitchFamily="34" charset="0"/>
              <a:buChar char="•"/>
            </a:pPr>
            <a:r>
              <a:rPr lang="en-GB" sz="1400" b="1" dirty="0" smtClean="0"/>
              <a:t>Performance </a:t>
            </a:r>
            <a:r>
              <a:rPr lang="en-GB" sz="1400" b="1" dirty="0"/>
              <a:t>against competitors </a:t>
            </a:r>
            <a:r>
              <a:rPr lang="en-GB" sz="1400" dirty="0" smtClean="0"/>
              <a:t>– The reasons for measuring against competitors and knowing why there is a success or not comes down to </a:t>
            </a:r>
            <a:r>
              <a:rPr lang="en-US" sz="1400" dirty="0" smtClean="0"/>
              <a:t>profit</a:t>
            </a:r>
            <a:r>
              <a:rPr lang="en-US" sz="1400" dirty="0"/>
              <a:t>, costs, cash flow, break-even, ratio analysis; labour turnover, labour productivity, </a:t>
            </a:r>
            <a:r>
              <a:rPr lang="en-US" sz="1400" dirty="0" smtClean="0"/>
              <a:t>absenteeism and punctuality. A change in these is an indication that the Change Management has had an affect, the qualitative reasons why need to be established to see if it is the change that has modified the balance. E.g. knowing the staff turnover has increased is important and but knowing why is more so, if it is conditions then fix them, if it is pay, then negotiate. A good way to do this is </a:t>
            </a:r>
            <a:r>
              <a:rPr lang="en-US" sz="1400" dirty="0"/>
              <a:t>benchmarking against industrial average or similar </a:t>
            </a:r>
            <a:r>
              <a:rPr lang="en-US" sz="1400" dirty="0" smtClean="0"/>
              <a:t>businesses, a measure of a business performance against competitors at a local and product based level.</a:t>
            </a:r>
            <a:endParaRPr lang="en-GB" sz="1400" dirty="0"/>
          </a:p>
          <a:p>
            <a:pPr marL="354013" indent="-182563">
              <a:buFont typeface="Arial" panose="020B0604020202020204" pitchFamily="34" charset="0"/>
              <a:buChar char="•"/>
            </a:pPr>
            <a:r>
              <a:rPr lang="en-US" sz="1400" b="1" dirty="0" smtClean="0"/>
              <a:t>Comparisons </a:t>
            </a:r>
            <a:r>
              <a:rPr lang="en-US" sz="1400" b="1" dirty="0"/>
              <a:t>over time pre-/post-change </a:t>
            </a:r>
            <a:r>
              <a:rPr lang="en-US" sz="1400" dirty="0"/>
              <a:t>- Qualitative data to include (but not limited to) output level, labour productivity, waste level, </a:t>
            </a:r>
            <a:r>
              <a:rPr lang="en-US" sz="1400" dirty="0" smtClean="0"/>
              <a:t>thee measured over time in terms of qualitative opinions can be useful to balance the numerical purposes. E.g. staff retention post change may be high but staff retention after training should be lower, a qualitative benefit is to know if the training helped and why, to pre-empt a high turnover next time there is a change. </a:t>
            </a:r>
            <a:endParaRPr lang="en-US" sz="1400" dirty="0"/>
          </a:p>
          <a:p>
            <a:r>
              <a:rPr lang="en-US" sz="1400" b="1" dirty="0" smtClean="0">
                <a:solidFill>
                  <a:srgbClr val="FF0000"/>
                </a:solidFill>
              </a:rPr>
              <a:t>5.2 </a:t>
            </a:r>
            <a:r>
              <a:rPr lang="en-US" sz="1400" b="1" dirty="0">
                <a:solidFill>
                  <a:srgbClr val="FF0000"/>
                </a:solidFill>
              </a:rPr>
              <a:t>– Task </a:t>
            </a:r>
            <a:r>
              <a:rPr lang="en-US" sz="1400" b="1" dirty="0" smtClean="0">
                <a:solidFill>
                  <a:srgbClr val="FF0000"/>
                </a:solidFill>
              </a:rPr>
              <a:t>03 </a:t>
            </a:r>
            <a:r>
              <a:rPr lang="en-US" sz="1400" dirty="0">
                <a:solidFill>
                  <a:srgbClr val="FF0000"/>
                </a:solidFill>
              </a:rPr>
              <a:t>– Using real life examples for each, describe how </a:t>
            </a:r>
            <a:r>
              <a:rPr lang="en-US" sz="1400" dirty="0" smtClean="0">
                <a:solidFill>
                  <a:srgbClr val="FF0000"/>
                </a:solidFill>
              </a:rPr>
              <a:t>Qualitative </a:t>
            </a:r>
            <a:r>
              <a:rPr lang="en-US" sz="1400" dirty="0">
                <a:solidFill>
                  <a:srgbClr val="FF0000"/>
                </a:solidFill>
              </a:rPr>
              <a:t>Data Monitoring is a necessary feature of Change Management.</a:t>
            </a:r>
          </a:p>
          <a:p>
            <a:r>
              <a:rPr lang="en-US" sz="1400" b="1" dirty="0" smtClean="0">
                <a:solidFill>
                  <a:srgbClr val="FF0000"/>
                </a:solidFill>
              </a:rPr>
              <a:t>5.2 </a:t>
            </a:r>
            <a:r>
              <a:rPr lang="en-US" sz="1400" b="1" dirty="0">
                <a:solidFill>
                  <a:srgbClr val="FF0000"/>
                </a:solidFill>
              </a:rPr>
              <a:t>– Task </a:t>
            </a:r>
            <a:r>
              <a:rPr lang="en-US" sz="1400" b="1" dirty="0" smtClean="0">
                <a:solidFill>
                  <a:srgbClr val="FF0000"/>
                </a:solidFill>
              </a:rPr>
              <a:t>04 </a:t>
            </a:r>
            <a:r>
              <a:rPr lang="en-US" sz="1400" dirty="0">
                <a:solidFill>
                  <a:srgbClr val="FF0000"/>
                </a:solidFill>
              </a:rPr>
              <a:t>- Based on the three change scenarios and using the headings, discuss how </a:t>
            </a:r>
            <a:r>
              <a:rPr lang="en-US" sz="1400" dirty="0" smtClean="0">
                <a:solidFill>
                  <a:srgbClr val="FF0000"/>
                </a:solidFill>
              </a:rPr>
              <a:t>qualitative </a:t>
            </a:r>
            <a:r>
              <a:rPr lang="en-US" sz="1400" dirty="0">
                <a:solidFill>
                  <a:srgbClr val="FF0000"/>
                </a:solidFill>
              </a:rPr>
              <a:t>data monitoring can be used to benefit the success of these changes</a:t>
            </a:r>
            <a:r>
              <a:rPr lang="en-US" sz="1400" dirty="0" smtClean="0">
                <a:solidFill>
                  <a:srgbClr val="FF0000"/>
                </a:solidFill>
              </a:rPr>
              <a:t>.</a:t>
            </a:r>
            <a:endParaRPr lang="en-GB" sz="14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5.2 – Change Management Data Monitoring </a:t>
            </a:r>
            <a:endParaRPr lang="en-US" sz="3200" dirty="0"/>
          </a:p>
        </p:txBody>
      </p:sp>
    </p:spTree>
    <p:extLst>
      <p:ext uri="{BB962C8B-B14F-4D97-AF65-F5344CB8AC3E}">
        <p14:creationId xmlns:p14="http://schemas.microsoft.com/office/powerpoint/2010/main" val="3764063636"/>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863144"/>
          </a:xfrm>
          <a:prstGeom prst="rect">
            <a:avLst/>
          </a:prstGeom>
        </p:spPr>
        <p:txBody>
          <a:bodyPr wrap="square">
            <a:spAutoFit/>
          </a:bodyPr>
          <a:lstStyle/>
          <a:p>
            <a:pPr marL="285750" indent="-285750">
              <a:buClr>
                <a:srgbClr val="C00000"/>
              </a:buClr>
              <a:buFont typeface="Wingdings 3" panose="05040102010807070707" pitchFamily="18" charset="2"/>
              <a:buChar char=""/>
            </a:pPr>
            <a:r>
              <a:rPr lang="en-US" sz="1470" dirty="0" smtClean="0"/>
              <a:t>For all change management processes there is benefit in the continual </a:t>
            </a:r>
            <a:r>
              <a:rPr lang="en-US" sz="1470" dirty="0"/>
              <a:t>monitoring of the </a:t>
            </a:r>
            <a:r>
              <a:rPr lang="en-US" sz="1470" dirty="0" smtClean="0"/>
              <a:t>process </a:t>
            </a:r>
            <a:r>
              <a:rPr lang="en-US" sz="1470" dirty="0"/>
              <a:t>against the original objectives and plan, </a:t>
            </a:r>
            <a:r>
              <a:rPr lang="en-US" sz="1470" dirty="0" smtClean="0"/>
              <a:t>room for improvements, learning from mistakes, improving the consistency of the change with adjustments to meet the current issues that may have arisen. The more specific benefits include: </a:t>
            </a:r>
            <a:endParaRPr lang="en-US" sz="1470" dirty="0"/>
          </a:p>
          <a:p>
            <a:pPr marL="450850" indent="-182563">
              <a:buClr>
                <a:srgbClr val="C00000"/>
              </a:buClr>
              <a:buFont typeface="Arial" panose="020B0604020202020204" pitchFamily="34" charset="0"/>
              <a:buChar char="•"/>
            </a:pPr>
            <a:r>
              <a:rPr lang="en-US" sz="1470" b="1" dirty="0" smtClean="0"/>
              <a:t>To </a:t>
            </a:r>
            <a:r>
              <a:rPr lang="en-US" sz="1470" b="1" dirty="0"/>
              <a:t>make sure the process is on track or identify any issues </a:t>
            </a:r>
            <a:r>
              <a:rPr lang="en-US" sz="1470" dirty="0" smtClean="0"/>
              <a:t>– watching and monitoring sales for instance to see if it was just a spike since the change. For example if a school changed the curriculum, they would see if numbers in the second year of take up were the same. If not this would indicate that students told other students and caused numbers to fall. Checking this would allow the school to find out what further issues may exist beyond their knowledge. </a:t>
            </a:r>
            <a:br>
              <a:rPr lang="en-US" sz="1470" dirty="0" smtClean="0"/>
            </a:br>
            <a:r>
              <a:rPr lang="en-US" sz="1470" dirty="0" smtClean="0"/>
              <a:t>It is also useful to identify issues that have arisen, prepare the company for further changes and pre-empt the worst parts. This </a:t>
            </a:r>
            <a:r>
              <a:rPr lang="en-US" sz="1470" dirty="0"/>
              <a:t>will involve </a:t>
            </a:r>
            <a:r>
              <a:rPr lang="en-US" sz="1470" dirty="0" smtClean="0"/>
              <a:t>a process of analysing </a:t>
            </a:r>
            <a:r>
              <a:rPr lang="en-US" sz="1470" dirty="0"/>
              <a:t>of data, the assessment of current performance against previous performance and recommendations for future action</a:t>
            </a:r>
            <a:r>
              <a:rPr lang="en-US" sz="1470" dirty="0" smtClean="0"/>
              <a:t>.</a:t>
            </a:r>
            <a:endParaRPr lang="en-US" sz="1470" dirty="0"/>
          </a:p>
          <a:p>
            <a:pPr marL="450850" indent="-182563">
              <a:buClr>
                <a:srgbClr val="C00000"/>
              </a:buClr>
              <a:buFont typeface="Arial" panose="020B0604020202020204" pitchFamily="34" charset="0"/>
              <a:buChar char="•"/>
            </a:pPr>
            <a:r>
              <a:rPr lang="en-US" sz="1470" b="1" dirty="0" smtClean="0"/>
              <a:t>To </a:t>
            </a:r>
            <a:r>
              <a:rPr lang="en-US" sz="1470" b="1" dirty="0"/>
              <a:t>identify improvements to the original objectives and plan </a:t>
            </a:r>
            <a:r>
              <a:rPr lang="en-US" sz="1470" dirty="0" smtClean="0"/>
              <a:t>– Change is good but not always correct, tweaks to the plan are often made in light of issues, objectives that were not met might need adapting to meet new standards or things not up to scratch might be improved in line with management expectations. Secondary phases may be initiated to streamline the plans and objectives in line with capabilities, current and future. Sometimes objectives change mid change, some changes take months, even years to complete and ethos, staffing and owners can change mid process.</a:t>
            </a:r>
          </a:p>
        </p:txBody>
      </p:sp>
      <p:sp>
        <p:nvSpPr>
          <p:cNvPr id="14" name="Title 2"/>
          <p:cNvSpPr>
            <a:spLocks noGrp="1"/>
          </p:cNvSpPr>
          <p:nvPr>
            <p:ph type="title"/>
          </p:nvPr>
        </p:nvSpPr>
        <p:spPr>
          <a:xfrm>
            <a:off x="70266" y="72008"/>
            <a:ext cx="8859452" cy="548680"/>
          </a:xfrm>
        </p:spPr>
        <p:txBody>
          <a:bodyPr>
            <a:noAutofit/>
          </a:bodyPr>
          <a:lstStyle/>
          <a:p>
            <a:r>
              <a:rPr lang="en-US" sz="3000" dirty="0" smtClean="0"/>
              <a:t>5.3 – Need for Continuous Monitoring of the Process</a:t>
            </a:r>
            <a:endParaRPr lang="en-US" sz="3000" dirty="0"/>
          </a:p>
        </p:txBody>
      </p:sp>
      <p:pic>
        <p:nvPicPr>
          <p:cNvPr id="2" name="Picture 1">
            <a:hlinkClick r:id="rId3" action="ppaction://hlinkfile"/>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1350" y="1090034"/>
            <a:ext cx="1677678" cy="981600"/>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71346" y="5013176"/>
            <a:ext cx="1677679" cy="1619672"/>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71347" y="3429000"/>
            <a:ext cx="1677679" cy="1477732"/>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71348" y="2049005"/>
            <a:ext cx="1677679" cy="1301642"/>
          </a:xfrm>
          <a:prstGeom prst="rect">
            <a:avLst/>
          </a:prstGeom>
        </p:spPr>
      </p:pic>
    </p:spTree>
    <p:extLst>
      <p:ext uri="{BB962C8B-B14F-4D97-AF65-F5344CB8AC3E}">
        <p14:creationId xmlns:p14="http://schemas.microsoft.com/office/powerpoint/2010/main" val="428154761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693866"/>
          </a:xfrm>
          <a:prstGeom prst="rect">
            <a:avLst/>
          </a:prstGeom>
        </p:spPr>
        <p:txBody>
          <a:bodyPr wrap="square">
            <a:spAutoFit/>
          </a:bodyPr>
          <a:lstStyle/>
          <a:p>
            <a:pPr marL="450850" indent="-182563">
              <a:buClr>
                <a:srgbClr val="C00000"/>
              </a:buClr>
              <a:buFont typeface="Arial" panose="020B0604020202020204" pitchFamily="34" charset="0"/>
              <a:buChar char="•"/>
            </a:pPr>
            <a:r>
              <a:rPr lang="en-US" sz="1400" b="1" dirty="0" smtClean="0"/>
              <a:t>To </a:t>
            </a:r>
            <a:r>
              <a:rPr lang="en-US" sz="1400" b="1" dirty="0"/>
              <a:t>identify how well the managers are managing the change </a:t>
            </a:r>
            <a:r>
              <a:rPr lang="en-US" sz="1400" dirty="0" smtClean="0"/>
              <a:t>– It is also good to watch the managers and see how they are managing the change process as they can be a big hindrance to its success. There are different kinds of managers and it may be necessary to change, improve or remove those not fully committed to the change process. This can only be done through the monitoring process, interim checks, milestones, targets and deadlines and a continuous review system to make sure the quality and change objectives are on track.</a:t>
            </a:r>
            <a:endParaRPr lang="en-US" sz="1400" dirty="0"/>
          </a:p>
          <a:p>
            <a:pPr marL="450850" indent="-182563">
              <a:buClr>
                <a:srgbClr val="C00000"/>
              </a:buClr>
              <a:buFont typeface="Arial" panose="020B0604020202020204" pitchFamily="34" charset="0"/>
              <a:buChar char="•"/>
            </a:pPr>
            <a:r>
              <a:rPr lang="en-US" sz="1400" b="1" dirty="0" smtClean="0"/>
              <a:t>To </a:t>
            </a:r>
            <a:r>
              <a:rPr lang="en-US" sz="1400" b="1" dirty="0"/>
              <a:t>identify when the change management process is </a:t>
            </a:r>
            <a:r>
              <a:rPr lang="en-US" sz="1400" b="1" dirty="0" smtClean="0"/>
              <a:t>complete </a:t>
            </a:r>
            <a:r>
              <a:rPr lang="en-US" sz="1400" dirty="0" smtClean="0"/>
              <a:t>– When is it over, when all the objectives are met, when most of them, when there is nothing left to do. Change is often ongoing, change management usually has a cut off point to declare a success or failure, through monitoring and goal setting, the need to identify when it is over is vital for some change management processes. For example, in a new school curriculum, the end goal is to have the new curriculum in place, for an A Level this is two years so there is a two year target to achieve the end result, a whole third year cohort signed up, one year successfully complete and progress and improvement being made. For companies introducing a new product, it will be on the growth stage of its lifecycle, sales picking up. Recognition being given and the previous product successfully phased out.</a:t>
            </a:r>
            <a:endParaRPr lang="en-GB" sz="1400" dirty="0"/>
          </a:p>
          <a:p>
            <a:r>
              <a:rPr lang="en-US" sz="1400" b="1" dirty="0" smtClean="0">
                <a:solidFill>
                  <a:srgbClr val="FF0000"/>
                </a:solidFill>
              </a:rPr>
              <a:t>5.3 </a:t>
            </a:r>
            <a:r>
              <a:rPr lang="en-US" sz="1400" b="1" dirty="0">
                <a:solidFill>
                  <a:srgbClr val="FF0000"/>
                </a:solidFill>
              </a:rPr>
              <a:t>– Task </a:t>
            </a:r>
            <a:r>
              <a:rPr lang="en-US" sz="1400" b="1" dirty="0" smtClean="0">
                <a:solidFill>
                  <a:srgbClr val="FF0000"/>
                </a:solidFill>
              </a:rPr>
              <a:t>05 </a:t>
            </a:r>
            <a:r>
              <a:rPr lang="en-US" sz="1400" dirty="0">
                <a:solidFill>
                  <a:srgbClr val="FF0000"/>
                </a:solidFill>
              </a:rPr>
              <a:t>– Using real life examples for each, describe how </a:t>
            </a:r>
            <a:r>
              <a:rPr lang="en-US" sz="1400" dirty="0" smtClean="0">
                <a:solidFill>
                  <a:srgbClr val="FF0000"/>
                </a:solidFill>
              </a:rPr>
              <a:t>Continuous Monitoring of the Change Management process </a:t>
            </a:r>
            <a:r>
              <a:rPr lang="en-US" sz="1400" dirty="0">
                <a:solidFill>
                  <a:srgbClr val="FF0000"/>
                </a:solidFill>
              </a:rPr>
              <a:t>is a necessary feature </a:t>
            </a:r>
            <a:r>
              <a:rPr lang="en-US" sz="1400" dirty="0" smtClean="0">
                <a:solidFill>
                  <a:srgbClr val="FF0000"/>
                </a:solidFill>
              </a:rPr>
              <a:t>to be successful.</a:t>
            </a:r>
            <a:endParaRPr lang="en-US" sz="1400" dirty="0">
              <a:solidFill>
                <a:srgbClr val="FF0000"/>
              </a:solidFill>
            </a:endParaRPr>
          </a:p>
          <a:p>
            <a:r>
              <a:rPr lang="en-US" sz="1400" b="1" dirty="0" smtClean="0">
                <a:solidFill>
                  <a:srgbClr val="FF0000"/>
                </a:solidFill>
              </a:rPr>
              <a:t>5.3 </a:t>
            </a:r>
            <a:r>
              <a:rPr lang="en-US" sz="1400" b="1" dirty="0">
                <a:solidFill>
                  <a:srgbClr val="FF0000"/>
                </a:solidFill>
              </a:rPr>
              <a:t>– Task </a:t>
            </a:r>
            <a:r>
              <a:rPr lang="en-US" sz="1400" b="1" dirty="0" smtClean="0">
                <a:solidFill>
                  <a:srgbClr val="FF0000"/>
                </a:solidFill>
              </a:rPr>
              <a:t>06 </a:t>
            </a:r>
            <a:r>
              <a:rPr lang="en-US" sz="1400" dirty="0">
                <a:solidFill>
                  <a:srgbClr val="FF0000"/>
                </a:solidFill>
              </a:rPr>
              <a:t>- Based on the three change scenarios and using the headings, discuss how </a:t>
            </a:r>
            <a:r>
              <a:rPr lang="en-US" sz="1400" dirty="0" smtClean="0">
                <a:solidFill>
                  <a:srgbClr val="FF0000"/>
                </a:solidFill>
              </a:rPr>
              <a:t>Continuous monitoring is necessary for Thursby Toys Ltd., to measure and achieve a successful conclusion to the Change Management Process.</a:t>
            </a:r>
            <a:endParaRPr lang="en-GB" sz="1400" dirty="0"/>
          </a:p>
        </p:txBody>
      </p:sp>
      <p:sp>
        <p:nvSpPr>
          <p:cNvPr id="14" name="Title 2"/>
          <p:cNvSpPr>
            <a:spLocks noGrp="1"/>
          </p:cNvSpPr>
          <p:nvPr>
            <p:ph type="title"/>
          </p:nvPr>
        </p:nvSpPr>
        <p:spPr>
          <a:xfrm>
            <a:off x="70266" y="72008"/>
            <a:ext cx="8859452" cy="548680"/>
          </a:xfrm>
        </p:spPr>
        <p:txBody>
          <a:bodyPr>
            <a:noAutofit/>
          </a:bodyPr>
          <a:lstStyle/>
          <a:p>
            <a:r>
              <a:rPr lang="en-US" sz="3000" dirty="0" smtClean="0"/>
              <a:t>5.3 – Need for Continuous Monitoring of the Process</a:t>
            </a:r>
            <a:endParaRPr lang="en-US" sz="3000" dirty="0"/>
          </a:p>
        </p:txBody>
      </p:sp>
      <p:pic>
        <p:nvPicPr>
          <p:cNvPr id="4" name="Picture 3">
            <a:hlinkClick r:id="rId3" action="ppaction://hlinkfile"/>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1350" y="1090034"/>
            <a:ext cx="1677678" cy="981600"/>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71346" y="5013176"/>
            <a:ext cx="1677679" cy="1619672"/>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71347" y="3429000"/>
            <a:ext cx="1677679" cy="1477732"/>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71348" y="2049005"/>
            <a:ext cx="1677679" cy="1301642"/>
          </a:xfrm>
          <a:prstGeom prst="rect">
            <a:avLst/>
          </a:prstGeom>
        </p:spPr>
      </p:pic>
    </p:spTree>
    <p:extLst>
      <p:ext uri="{BB962C8B-B14F-4D97-AF65-F5344CB8AC3E}">
        <p14:creationId xmlns:p14="http://schemas.microsoft.com/office/powerpoint/2010/main" val="4125012536"/>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501506"/>
          </a:xfrm>
          <a:prstGeom prst="rect">
            <a:avLst/>
          </a:prstGeom>
        </p:spPr>
        <p:txBody>
          <a:bodyPr wrap="square">
            <a:spAutoFit/>
          </a:bodyPr>
          <a:lstStyle/>
          <a:p>
            <a:r>
              <a:rPr lang="en-US" sz="1850" b="1" dirty="0">
                <a:solidFill>
                  <a:srgbClr val="FF0000"/>
                </a:solidFill>
              </a:rPr>
              <a:t>5.1 – Task 01 </a:t>
            </a:r>
            <a:r>
              <a:rPr lang="en-US" sz="1850" dirty="0">
                <a:solidFill>
                  <a:srgbClr val="FF0000"/>
                </a:solidFill>
              </a:rPr>
              <a:t>– Using real life examples for each, describe how Quantitative Data Monitoring is a necessary feature of Change Management.</a:t>
            </a:r>
          </a:p>
          <a:p>
            <a:r>
              <a:rPr lang="en-US" sz="1850" b="1" dirty="0" smtClean="0">
                <a:solidFill>
                  <a:srgbClr val="FF0000"/>
                </a:solidFill>
              </a:rPr>
              <a:t>5.2 </a:t>
            </a:r>
            <a:r>
              <a:rPr lang="en-US" sz="1850" b="1" dirty="0">
                <a:solidFill>
                  <a:srgbClr val="FF0000"/>
                </a:solidFill>
              </a:rPr>
              <a:t>– Task 02 </a:t>
            </a:r>
            <a:r>
              <a:rPr lang="en-US" sz="1850" dirty="0">
                <a:solidFill>
                  <a:srgbClr val="FF0000"/>
                </a:solidFill>
              </a:rPr>
              <a:t>- Based on the three change scenarios and using the headings, discuss how quantitative data monitoring can be used to benefit the success of these changes.</a:t>
            </a:r>
          </a:p>
          <a:p>
            <a:r>
              <a:rPr lang="en-US" sz="1850" b="1" dirty="0" smtClean="0">
                <a:solidFill>
                  <a:srgbClr val="FF0000"/>
                </a:solidFill>
              </a:rPr>
              <a:t>5.2 </a:t>
            </a:r>
            <a:r>
              <a:rPr lang="en-US" sz="1850" b="1" dirty="0">
                <a:solidFill>
                  <a:srgbClr val="FF0000"/>
                </a:solidFill>
              </a:rPr>
              <a:t>– Task 03 </a:t>
            </a:r>
            <a:r>
              <a:rPr lang="en-US" sz="1850" dirty="0">
                <a:solidFill>
                  <a:srgbClr val="FF0000"/>
                </a:solidFill>
              </a:rPr>
              <a:t>– Using real life examples for each, describe how Qualitative Data Monitoring is a necessary feature of Change Management.</a:t>
            </a:r>
          </a:p>
          <a:p>
            <a:r>
              <a:rPr lang="en-US" sz="1850" b="1" dirty="0">
                <a:solidFill>
                  <a:srgbClr val="FF0000"/>
                </a:solidFill>
              </a:rPr>
              <a:t>5.2 – Task 04 </a:t>
            </a:r>
            <a:r>
              <a:rPr lang="en-US" sz="1850" dirty="0">
                <a:solidFill>
                  <a:srgbClr val="FF0000"/>
                </a:solidFill>
              </a:rPr>
              <a:t>- Based on the three change scenarios and using the headings, discuss how qualitative data monitoring can be used to benefit the success of these changes.</a:t>
            </a:r>
            <a:endParaRPr lang="en-GB" sz="1850" dirty="0"/>
          </a:p>
          <a:p>
            <a:r>
              <a:rPr lang="en-US" sz="1850" b="1" dirty="0" smtClean="0">
                <a:solidFill>
                  <a:srgbClr val="FF0000"/>
                </a:solidFill>
              </a:rPr>
              <a:t>5.3 </a:t>
            </a:r>
            <a:r>
              <a:rPr lang="en-US" sz="1850" b="1" dirty="0">
                <a:solidFill>
                  <a:srgbClr val="FF0000"/>
                </a:solidFill>
              </a:rPr>
              <a:t>– Task </a:t>
            </a:r>
            <a:r>
              <a:rPr lang="en-US" sz="1850" b="1" dirty="0" smtClean="0">
                <a:solidFill>
                  <a:srgbClr val="FF0000"/>
                </a:solidFill>
              </a:rPr>
              <a:t>05 </a:t>
            </a:r>
            <a:r>
              <a:rPr lang="en-US" sz="1850" dirty="0">
                <a:solidFill>
                  <a:srgbClr val="FF0000"/>
                </a:solidFill>
              </a:rPr>
              <a:t>– Using real life examples for each, describe how </a:t>
            </a:r>
            <a:r>
              <a:rPr lang="en-US" sz="1850" dirty="0" smtClean="0">
                <a:solidFill>
                  <a:srgbClr val="FF0000"/>
                </a:solidFill>
              </a:rPr>
              <a:t>Continuous Monitoring of the Change Management process </a:t>
            </a:r>
            <a:r>
              <a:rPr lang="en-US" sz="1850" dirty="0">
                <a:solidFill>
                  <a:srgbClr val="FF0000"/>
                </a:solidFill>
              </a:rPr>
              <a:t>is a necessary feature </a:t>
            </a:r>
            <a:r>
              <a:rPr lang="en-US" sz="1850" dirty="0" smtClean="0">
                <a:solidFill>
                  <a:srgbClr val="FF0000"/>
                </a:solidFill>
              </a:rPr>
              <a:t>to be successful.</a:t>
            </a:r>
            <a:endParaRPr lang="en-US" sz="1850" dirty="0">
              <a:solidFill>
                <a:srgbClr val="FF0000"/>
              </a:solidFill>
            </a:endParaRPr>
          </a:p>
          <a:p>
            <a:r>
              <a:rPr lang="en-US" sz="1850" b="1" dirty="0" smtClean="0">
                <a:solidFill>
                  <a:srgbClr val="FF0000"/>
                </a:solidFill>
              </a:rPr>
              <a:t>5.3 </a:t>
            </a:r>
            <a:r>
              <a:rPr lang="en-US" sz="1850" b="1" dirty="0">
                <a:solidFill>
                  <a:srgbClr val="FF0000"/>
                </a:solidFill>
              </a:rPr>
              <a:t>– Task </a:t>
            </a:r>
            <a:r>
              <a:rPr lang="en-US" sz="1850" b="1" dirty="0" smtClean="0">
                <a:solidFill>
                  <a:srgbClr val="FF0000"/>
                </a:solidFill>
              </a:rPr>
              <a:t>06 </a:t>
            </a:r>
            <a:r>
              <a:rPr lang="en-US" sz="1850" dirty="0">
                <a:solidFill>
                  <a:srgbClr val="FF0000"/>
                </a:solidFill>
              </a:rPr>
              <a:t>- Based on the three change scenarios and using the headings, discuss how </a:t>
            </a:r>
            <a:r>
              <a:rPr lang="en-US" sz="1850" dirty="0" smtClean="0">
                <a:solidFill>
                  <a:srgbClr val="FF0000"/>
                </a:solidFill>
              </a:rPr>
              <a:t>Continuous monitoring is necessary for Thursby Toys Ltd., to measure and achieve a successful conclusion to the Change Management Process.</a:t>
            </a:r>
            <a:endParaRPr lang="en-GB" sz="185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5 – Assessment Criteria</a:t>
            </a:r>
            <a:endParaRPr lang="en-US" sz="3600" dirty="0"/>
          </a:p>
        </p:txBody>
      </p:sp>
      <p:pic>
        <p:nvPicPr>
          <p:cNvPr id="4" name="Picture 3">
            <a:hlinkClick r:id="rId3" action="ppaction://hlinkfile"/>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1350" y="1090034"/>
            <a:ext cx="1677678" cy="981600"/>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71346" y="5013176"/>
            <a:ext cx="1677679" cy="1619672"/>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71347" y="3429000"/>
            <a:ext cx="1677679" cy="1477732"/>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71348" y="2049005"/>
            <a:ext cx="1677679" cy="1301642"/>
          </a:xfrm>
          <a:prstGeom prst="rect">
            <a:avLst/>
          </a:prstGeom>
        </p:spPr>
      </p:pic>
    </p:spTree>
    <p:extLst>
      <p:ext uri="{BB962C8B-B14F-4D97-AF65-F5344CB8AC3E}">
        <p14:creationId xmlns:p14="http://schemas.microsoft.com/office/powerpoint/2010/main" val="54558187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709255"/>
          </a:xfrm>
          <a:prstGeom prst="rect">
            <a:avLst/>
          </a:prstGeom>
        </p:spPr>
        <p:txBody>
          <a:bodyPr wrap="square">
            <a:spAutoFit/>
          </a:bodyPr>
          <a:lstStyle/>
          <a:p>
            <a:pPr marL="469900" indent="-457200">
              <a:spcAft>
                <a:spcPts val="600"/>
              </a:spcAft>
              <a:buFont typeface="+mj-lt"/>
              <a:buAutoNum type="alphaLcParenR" startAt="2"/>
              <a:tabLst>
                <a:tab pos="8348663" algn="r"/>
              </a:tabLst>
            </a:pPr>
            <a:r>
              <a:rPr lang="en-US" sz="2000" dirty="0">
                <a:solidFill>
                  <a:srgbClr val="FF0000"/>
                </a:solidFill>
              </a:rPr>
              <a:t>Analyse the qualitative and quantitative data shown in Resource </a:t>
            </a:r>
            <a:r>
              <a:rPr lang="en-US" sz="2000" dirty="0" smtClean="0">
                <a:solidFill>
                  <a:srgbClr val="FF0000"/>
                </a:solidFill>
              </a:rPr>
              <a:t>2.</a:t>
            </a:r>
            <a:br>
              <a:rPr lang="en-US" sz="2000" dirty="0" smtClean="0">
                <a:solidFill>
                  <a:srgbClr val="FF0000"/>
                </a:solidFill>
              </a:rPr>
            </a:br>
            <a:r>
              <a:rPr lang="en-US" sz="2000" dirty="0" smtClean="0">
                <a:solidFill>
                  <a:srgbClr val="FF0000"/>
                </a:solidFill>
              </a:rPr>
              <a:t>Advise </a:t>
            </a:r>
            <a:r>
              <a:rPr lang="en-US" sz="2000" dirty="0" err="1">
                <a:solidFill>
                  <a:srgbClr val="FF0000"/>
                </a:solidFill>
              </a:rPr>
              <a:t>Thursby</a:t>
            </a:r>
            <a:r>
              <a:rPr lang="en-US" sz="2000" dirty="0">
                <a:solidFill>
                  <a:srgbClr val="FF0000"/>
                </a:solidFill>
              </a:rPr>
              <a:t> Toys Ltd of the most important issues it needs to address, in order to keep the change management process on </a:t>
            </a:r>
            <a:r>
              <a:rPr lang="en-US" sz="2000" dirty="0" smtClean="0">
                <a:solidFill>
                  <a:srgbClr val="FF0000"/>
                </a:solidFill>
              </a:rPr>
              <a:t>track.</a:t>
            </a:r>
            <a:br>
              <a:rPr lang="en-US" sz="2000" dirty="0" smtClean="0">
                <a:solidFill>
                  <a:srgbClr val="FF0000"/>
                </a:solidFill>
              </a:rPr>
            </a:br>
            <a:r>
              <a:rPr lang="en-US" sz="2000" dirty="0" smtClean="0">
                <a:solidFill>
                  <a:srgbClr val="FF0000"/>
                </a:solidFill>
              </a:rPr>
              <a:t>Justify </a:t>
            </a:r>
            <a:r>
              <a:rPr lang="en-US" sz="2000" dirty="0">
                <a:solidFill>
                  <a:srgbClr val="FF0000"/>
                </a:solidFill>
              </a:rPr>
              <a:t>your answer. </a:t>
            </a:r>
            <a:r>
              <a:rPr lang="en-US" sz="2000" dirty="0" smtClean="0">
                <a:solidFill>
                  <a:srgbClr val="FF0000"/>
                </a:solidFill>
              </a:rPr>
              <a:t>	[</a:t>
            </a:r>
            <a:r>
              <a:rPr lang="en-US" sz="2000" dirty="0">
                <a:solidFill>
                  <a:srgbClr val="FF0000"/>
                </a:solidFill>
              </a:rPr>
              <a:t>16</a:t>
            </a:r>
            <a:r>
              <a:rPr lang="en-US" sz="2000" dirty="0" smtClean="0">
                <a:solidFill>
                  <a:srgbClr val="FF0000"/>
                </a:solidFill>
              </a:rPr>
              <a:t>]</a:t>
            </a:r>
          </a:p>
          <a:p>
            <a:pPr marL="12700">
              <a:spcAft>
                <a:spcPts val="600"/>
              </a:spcAft>
              <a:tabLst>
                <a:tab pos="8348663"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US" sz="20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3 – Exam Questions – June 2016</a:t>
            </a:r>
            <a:endParaRPr lang="en-US" sz="2800" dirty="0"/>
          </a:p>
        </p:txBody>
      </p:sp>
    </p:spTree>
    <p:extLst>
      <p:ext uri="{BB962C8B-B14F-4D97-AF65-F5344CB8AC3E}">
        <p14:creationId xmlns:p14="http://schemas.microsoft.com/office/powerpoint/2010/main" val="1684556963"/>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510784"/>
        </p:xfrm>
        <a:graphic>
          <a:graphicData uri="http://schemas.openxmlformats.org/drawingml/2006/table">
            <a:tbl>
              <a:tblPr firstRow="1" bandRow="1">
                <a:tableStyleId>{9D7B26C5-4107-4FEC-AEDC-1716B250A1EF}</a:tableStyleId>
              </a:tblPr>
              <a:tblGrid>
                <a:gridCol w="288032"/>
                <a:gridCol w="432048"/>
                <a:gridCol w="360040"/>
                <a:gridCol w="4608512"/>
                <a:gridCol w="792088"/>
                <a:gridCol w="1944215"/>
              </a:tblGrid>
              <a:tr h="288032">
                <a:tc gridSpan="3">
                  <a:txBody>
                    <a:bodyPr/>
                    <a:lstStyle/>
                    <a:p>
                      <a:pPr algn="ctr"/>
                      <a:r>
                        <a:rPr lang="en-GB" sz="1520" dirty="0" smtClean="0">
                          <a:latin typeface="Arial" panose="020B0604020202020204" pitchFamily="34" charset="0"/>
                          <a:cs typeface="Arial" panose="020B0604020202020204" pitchFamily="34" charset="0"/>
                        </a:rPr>
                        <a:t>Question</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20" dirty="0" smtClean="0">
                          <a:latin typeface="Arial" panose="020B0604020202020204" pitchFamily="34" charset="0"/>
                          <a:cs typeface="Arial" panose="020B0604020202020204" pitchFamily="34" charset="0"/>
                        </a:rPr>
                        <a:t>Answer</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520" dirty="0" smtClean="0">
                          <a:latin typeface="Arial" panose="020B0604020202020204" pitchFamily="34" charset="0"/>
                          <a:cs typeface="Arial" panose="020B0604020202020204" pitchFamily="34" charset="0"/>
                        </a:rPr>
                        <a:t>Marks</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20" dirty="0" smtClean="0">
                          <a:latin typeface="Arial" panose="020B0604020202020204" pitchFamily="34" charset="0"/>
                          <a:cs typeface="Arial" panose="020B0604020202020204" pitchFamily="34" charset="0"/>
                        </a:rPr>
                        <a:t>Guidance</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20" dirty="0" smtClean="0">
                          <a:latin typeface="Arial" panose="020B0604020202020204" pitchFamily="34" charset="0"/>
                          <a:cs typeface="Arial" panose="020B0604020202020204" pitchFamily="34" charset="0"/>
                        </a:rPr>
                        <a:t>2</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20" dirty="0" smtClean="0">
                          <a:latin typeface="Arial" panose="020B0604020202020204" pitchFamily="34" charset="0"/>
                          <a:cs typeface="Arial" panose="020B0604020202020204" pitchFamily="34" charset="0"/>
                        </a:rPr>
                        <a:t>(b)</a:t>
                      </a: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Use levels of response criteria. </a:t>
                      </a:r>
                    </a:p>
                    <a:p>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Issues include: </a:t>
                      </a:r>
                    </a:p>
                    <a:p>
                      <a:pPr marL="285750" indent="-285750">
                        <a:buFont typeface="Arial" panose="020B0604020202020204" pitchFamily="34" charset="0"/>
                        <a:buChar char="•"/>
                      </a:pP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sales below target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lower than expected average customer spend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low sales appears to be caused by lower customer spend rather than lack of customers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unachievable or unrealistic are the targets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gross profit margin on target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net profit margin extremely low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discrepancy between gross and net profit margin indicates that operating expenses are too high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return on capital employed only 50% of target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labour turnover of sales staff has significantly increased i.e. pre-change on average 4 staff leave, now 10 have left </a:t>
                      </a:r>
                    </a:p>
                    <a:p>
                      <a:pPr marL="285750" indent="-285750">
                        <a:buFont typeface="Arial" panose="020B0604020202020204" pitchFamily="34" charset="0"/>
                        <a:buChar char="•"/>
                      </a:pP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absenteeism has doubled </a:t>
                      </a:r>
                    </a:p>
                    <a:p>
                      <a:pPr marL="285750" indent="-285750">
                        <a:buFont typeface="Arial" panose="020B0604020202020204" pitchFamily="34" charset="0"/>
                        <a:buChar char="•"/>
                      </a:pP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punctuality levels have fallen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human resource indicators show motivation to be falling </a:t>
                      </a:r>
                    </a:p>
                    <a:p>
                      <a:pPr marL="285750" indent="-285750">
                        <a:buFont typeface="Arial" panose="020B0604020202020204" pitchFamily="34" charset="0"/>
                        <a:buChar char="•"/>
                      </a:pP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effects of poor motivation e.g. poor customer service, less commitment, less goodwill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20" b="1" i="0" u="none" strike="noStrike" kern="1200" baseline="0" dirty="0" smtClean="0">
                          <a:solidFill>
                            <a:schemeClr val="tx1"/>
                          </a:solidFill>
                          <a:latin typeface="Arial" panose="020B0604020202020204" pitchFamily="34" charset="0"/>
                          <a:ea typeface="+mn-ea"/>
                          <a:cs typeface="Arial" panose="020B0604020202020204" pitchFamily="34" charset="0"/>
                        </a:rPr>
                        <a:t>Levels of response </a:t>
                      </a:r>
                      <a:endPar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1" i="0" u="none" strike="noStrike" kern="1200" baseline="0" dirty="0" smtClean="0">
                          <a:solidFill>
                            <a:schemeClr val="tx1"/>
                          </a:solidFill>
                          <a:latin typeface="Arial" panose="020B0604020202020204" pitchFamily="34" charset="0"/>
                          <a:ea typeface="+mn-ea"/>
                          <a:cs typeface="Arial" panose="020B0604020202020204" pitchFamily="34" charset="0"/>
                        </a:rPr>
                        <a:t>Level 4 (13 - 16 marks) </a:t>
                      </a:r>
                      <a:endPar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Candidate evaluates issues that need to be addressed at </a:t>
                      </a:r>
                      <a:r>
                        <a:rPr kumimoji="0" lang="en-GB" sz="152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GB" sz="1520" b="0" i="1" u="none" strike="noStrike" kern="1200" baseline="0" dirty="0" smtClean="0">
                          <a:solidFill>
                            <a:schemeClr val="tx1"/>
                          </a:solidFill>
                          <a:latin typeface="Arial" panose="020B0604020202020204" pitchFamily="34" charset="0"/>
                          <a:ea typeface="+mn-ea"/>
                          <a:cs typeface="Arial" panose="020B0604020202020204" pitchFamily="34" charset="0"/>
                        </a:rPr>
                        <a:t> Toys Ltd. </a:t>
                      </a:r>
                      <a:endParaRPr kumimoji="0" lang="en-GB"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1" i="0" u="none" strike="noStrike" kern="1200" baseline="0" dirty="0" smtClean="0">
                          <a:solidFill>
                            <a:schemeClr val="tx1"/>
                          </a:solidFill>
                          <a:latin typeface="Arial" panose="020B0604020202020204" pitchFamily="34" charset="0"/>
                          <a:ea typeface="+mn-ea"/>
                          <a:cs typeface="Arial" panose="020B0604020202020204" pitchFamily="34" charset="0"/>
                        </a:rPr>
                        <a:t>Level 3 (9 - 12 marks) </a:t>
                      </a:r>
                      <a:endPar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Candidate analyses issue(s) that need to be addressed at </a:t>
                      </a:r>
                      <a:r>
                        <a:rPr kumimoji="0" lang="en-US" sz="152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2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520" b="1" i="0" u="none" strike="noStrike" kern="1200" baseline="0" dirty="0" smtClean="0">
                          <a:solidFill>
                            <a:schemeClr val="tx1"/>
                          </a:solidFill>
                          <a:latin typeface="Arial" panose="020B0604020202020204" pitchFamily="34" charset="0"/>
                          <a:ea typeface="+mn-ea"/>
                          <a:cs typeface="Arial" panose="020B0604020202020204" pitchFamily="34" charset="0"/>
                        </a:rPr>
                        <a:t>Level 2 (5 – 8 marks) </a:t>
                      </a:r>
                      <a:endPar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Candidate explains issue(s) that need to be addressed at </a:t>
                      </a:r>
                      <a:r>
                        <a:rPr kumimoji="0" lang="en-US" sz="152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2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2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616299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504056"/>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472993265"/>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425440"/>
        </p:xfrm>
        <a:graphic>
          <a:graphicData uri="http://schemas.openxmlformats.org/drawingml/2006/table">
            <a:tbl>
              <a:tblPr firstRow="1" bandRow="1">
                <a:tableStyleId>{9D7B26C5-4107-4FEC-AEDC-1716B250A1EF}</a:tableStyleId>
              </a:tblPr>
              <a:tblGrid>
                <a:gridCol w="288032"/>
                <a:gridCol w="432048"/>
                <a:gridCol w="288032"/>
                <a:gridCol w="4392488"/>
                <a:gridCol w="720080"/>
                <a:gridCol w="2304255"/>
              </a:tblGrid>
              <a:tr h="288032">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400" dirty="0" smtClean="0">
                          <a:latin typeface="Arial" panose="020B0604020202020204" pitchFamily="34" charset="0"/>
                          <a:cs typeface="Arial" panose="020B0604020202020204" pitchFamily="34" charset="0"/>
                        </a:rPr>
                        <a:t>Marks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Arial" panose="020B0604020202020204" pitchFamily="34" charset="0"/>
                          <a:cs typeface="Arial" panose="020B0604020202020204" pitchFamily="34" charset="0"/>
                        </a:rPr>
                        <a:t>Guidance</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late shifts are causes workers problems e.g. transport, tiredness may be a reason for poor HR indicators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cost of travel appears to be affecting sales staff morale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staff appear to be insufficiently trained e.g. mixed messages from store manager and supervisors, new staff induction training, all staff product knowledge and location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internal communication e.g. between Sales Floor Manager and Supervisors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poor external communication e.g. message left </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on Monday, no one has rung back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layout and store design i.e. insufficient skills of Sales Floor Manager or disobedient staff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problems with new uniforms e.g. too warm for staff, take a lot of ironing therefore less likely to present a smart corporate image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staffing issues e.g. short staffed – selection and recruitment, staff too busy to help customers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Level 1 (1 – 4 marks) </a:t>
                      </a:r>
                      <a:endPar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Candidate identifies issue(s) that need to be addressed at </a:t>
                      </a:r>
                      <a:r>
                        <a:rPr kumimoji="0" lang="en-US" sz="150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This question includes one embedded mark for applying knowledge from Unit 1 LO4 Be able to use financial information to check the health of businesses </a:t>
                      </a:r>
                      <a:r>
                        <a:rPr kumimoji="0" lang="en-US" sz="1500" b="0" i="1" u="none" strike="noStrike" kern="1200" baseline="0" dirty="0" smtClean="0">
                          <a:solidFill>
                            <a:schemeClr val="tx1"/>
                          </a:solidFill>
                          <a:latin typeface="Arial" panose="020B0604020202020204" pitchFamily="34" charset="0"/>
                          <a:ea typeface="+mn-ea"/>
                          <a:cs typeface="Arial" panose="020B0604020202020204" pitchFamily="34" charset="0"/>
                        </a:rPr>
                        <a:t>and </a:t>
                      </a:r>
                      <a:r>
                        <a:rPr kumimoji="0" lang="en-US" sz="1500" b="1" i="0" u="none" strike="noStrike" kern="1200" baseline="0" dirty="0" smtClean="0">
                          <a:solidFill>
                            <a:schemeClr val="tx1"/>
                          </a:solidFill>
                          <a:latin typeface="Arial" panose="020B0604020202020204" pitchFamily="34" charset="0"/>
                          <a:ea typeface="+mn-ea"/>
                          <a:cs typeface="Arial" panose="020B0604020202020204" pitchFamily="34" charset="0"/>
                        </a:rPr>
                        <a:t>two embedded marks for applying knowledge of Unit 1 LO8 Be able to assess the performance of businesses to inform future business activities.</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20496039"/>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654040"/>
        </p:xfrm>
        <a:graphic>
          <a:graphicData uri="http://schemas.openxmlformats.org/drawingml/2006/table">
            <a:tbl>
              <a:tblPr firstRow="1" bandRow="1">
                <a:tableStyleId>{9D7B26C5-4107-4FEC-AEDC-1716B250A1EF}</a:tableStyleId>
              </a:tblPr>
              <a:tblGrid>
                <a:gridCol w="288032"/>
                <a:gridCol w="432048"/>
                <a:gridCol w="288032"/>
                <a:gridCol w="7416823"/>
              </a:tblGrid>
              <a:tr h="288032">
                <a:tc gridSpan="3">
                  <a:txBody>
                    <a:bodyPr/>
                    <a:lstStyle/>
                    <a:p>
                      <a:pPr algn="ctr"/>
                      <a:r>
                        <a:rPr lang="en-GB" sz="1400" dirty="0" smtClean="0">
                          <a:latin typeface="Arial" panose="020B0604020202020204" pitchFamily="34" charset="0"/>
                          <a:cs typeface="Arial" panose="020B0604020202020204" pitchFamily="34" charset="0"/>
                        </a:rPr>
                        <a:t>Question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dirty="0" smtClean="0">
                          <a:latin typeface="Arial" panose="020B0604020202020204" pitchFamily="34" charset="0"/>
                          <a:cs typeface="Arial" panose="020B0604020202020204" pitchFamily="34" charset="0"/>
                        </a:rPr>
                        <a:t>Answer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00" dirty="0" smtClean="0">
                          <a:latin typeface="Arial" panose="020B0604020202020204" pitchFamily="34" charset="0"/>
                          <a:cs typeface="Arial" panose="020B0604020202020204" pitchFamily="34" charset="0"/>
                        </a:rPr>
                        <a:t>2</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00" dirty="0" smtClean="0">
                          <a:latin typeface="Arial" panose="020B0604020202020204" pitchFamily="34" charset="0"/>
                          <a:cs typeface="Arial" panose="020B0604020202020204" pitchFamily="34" charset="0"/>
                        </a:rPr>
                        <a:t>(b)</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incorrect pricing e.g.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mislabelling</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of dolls house price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cross –functional organisation e.g. customer service </a:t>
                      </a:r>
                      <a:r>
                        <a:rPr kumimoji="0" lang="en-US" sz="1500" b="0" i="0" u="none" strike="noStrike" kern="1200" baseline="0" dirty="0" err="1" smtClean="0">
                          <a:solidFill>
                            <a:schemeClr val="tx1"/>
                          </a:solidFill>
                          <a:latin typeface="Arial" panose="020B0604020202020204" pitchFamily="34" charset="0"/>
                          <a:ea typeface="+mn-ea"/>
                          <a:cs typeface="Arial" panose="020B0604020202020204" pitchFamily="34" charset="0"/>
                        </a:rPr>
                        <a:t>co-ordinated</a:t>
                      </a: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 by marketing rather than by operations management i.e. Marketing Manager rather than Sales Floor Manager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pricing strategy – more expensive than local competitor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health and safety issues e.g. hazards and trip factors – fire engine, play tents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poor customer service e.g. incorrect information given regarding stock availability, no customer service desk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no customer retention schemes e.g. loyalty card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disillusioned and dissatisfied customers </a:t>
                      </a:r>
                    </a:p>
                    <a:p>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Consequences of not addressing communication, organisation, training, staffing, motivation, marketing, financial and resource issues include: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not meeting corporate objectives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inability to increase sales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lack of competitive advantage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reduction in customer loyalty</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de-motivated and inefficient workforce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loss of good reputation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poorer corporate image </a:t>
                      </a:r>
                    </a:p>
                    <a:p>
                      <a:pPr marL="285750" indent="-285750">
                        <a:buFont typeface="Arial" panose="020B0604020202020204" pitchFamily="34" charset="0"/>
                        <a:buChar char="•"/>
                      </a:pPr>
                      <a:r>
                        <a:rPr kumimoji="0" lang="en-US" sz="1500" b="0" i="0" u="none" strike="noStrike" kern="1200" baseline="0" dirty="0" smtClean="0">
                          <a:solidFill>
                            <a:schemeClr val="tx1"/>
                          </a:solidFill>
                          <a:latin typeface="Arial" panose="020B0604020202020204" pitchFamily="34" charset="0"/>
                          <a:ea typeface="+mn-ea"/>
                          <a:cs typeface="Arial" panose="020B0604020202020204" pitchFamily="34" charset="0"/>
                        </a:rPr>
                        <a:t>further recruitment and retention issues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further staff motivation issues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loss of shareholders </a:t>
                      </a:r>
                    </a:p>
                    <a:p>
                      <a:pPr marL="285750" indent="-285750">
                        <a:buFont typeface="Arial" panose="020B0604020202020204" pitchFamily="34" charset="0"/>
                        <a:buChar char="•"/>
                      </a:pPr>
                      <a:r>
                        <a:rPr kumimoji="0" lang="en-GB" sz="1500" b="0" i="0" u="none" strike="noStrike" kern="1200" baseline="0" dirty="0" smtClean="0">
                          <a:solidFill>
                            <a:schemeClr val="tx1"/>
                          </a:solidFill>
                          <a:latin typeface="Arial" panose="020B0604020202020204" pitchFamily="34" charset="0"/>
                          <a:ea typeface="+mn-ea"/>
                          <a:cs typeface="Arial" panose="020B0604020202020204" pitchFamily="34" charset="0"/>
                        </a:rPr>
                        <a:t>closure of business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40394212"/>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15 – Exam Questions – 2016 – </a:t>
            </a:r>
            <a:r>
              <a:rPr lang="en-US" sz="2800" dirty="0" err="1" smtClean="0"/>
              <a:t>Markscheme</a:t>
            </a:r>
            <a:r>
              <a:rPr lang="en-US" sz="2800" dirty="0" smtClean="0"/>
              <a:t> Answers</a:t>
            </a:r>
            <a:endParaRPr lang="en-US" sz="2800" dirty="0"/>
          </a:p>
        </p:txBody>
      </p:sp>
      <p:graphicFrame>
        <p:nvGraphicFramePr>
          <p:cNvPr id="2" name="Table 1"/>
          <p:cNvGraphicFramePr>
            <a:graphicFrameLocks noGrp="1"/>
          </p:cNvGraphicFramePr>
          <p:nvPr>
            <p:extLst/>
          </p:nvPr>
        </p:nvGraphicFramePr>
        <p:xfrm>
          <a:off x="323528" y="1124744"/>
          <a:ext cx="8424935" cy="5518404"/>
        </p:xfrm>
        <a:graphic>
          <a:graphicData uri="http://schemas.openxmlformats.org/drawingml/2006/table">
            <a:tbl>
              <a:tblPr firstRow="1" bandRow="1">
                <a:tableStyleId>{9D7B26C5-4107-4FEC-AEDC-1716B250A1EF}</a:tableStyleId>
              </a:tblPr>
              <a:tblGrid>
                <a:gridCol w="288032"/>
                <a:gridCol w="432048"/>
                <a:gridCol w="360040"/>
                <a:gridCol w="7344815"/>
              </a:tblGrid>
              <a:tr h="288032">
                <a:tc gridSpan="3">
                  <a:txBody>
                    <a:bodyPr/>
                    <a:lstStyle/>
                    <a:p>
                      <a:pPr algn="ctr"/>
                      <a:r>
                        <a:rPr lang="en-GB" sz="1560" dirty="0" smtClean="0">
                          <a:latin typeface="Arial" panose="020B0604020202020204" pitchFamily="34" charset="0"/>
                          <a:cs typeface="Arial" panose="020B0604020202020204" pitchFamily="34" charset="0"/>
                        </a:rPr>
                        <a:t>Question</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560" dirty="0" smtClean="0">
                          <a:latin typeface="Arial" panose="020B0604020202020204" pitchFamily="34" charset="0"/>
                          <a:cs typeface="Arial" panose="020B0604020202020204" pitchFamily="34" charset="0"/>
                        </a:rPr>
                        <a:t>Answer</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spcAft>
                          <a:spcPts val="300"/>
                        </a:spcAft>
                      </a:pPr>
                      <a:r>
                        <a:rPr lang="en-GB" sz="1560" dirty="0" smtClean="0">
                          <a:latin typeface="Arial" panose="020B0604020202020204" pitchFamily="34" charset="0"/>
                          <a:cs typeface="Arial" panose="020B0604020202020204" pitchFamily="34" charset="0"/>
                        </a:rPr>
                        <a:t>2</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r>
                        <a:rPr lang="en-GB" sz="1560" dirty="0" smtClean="0">
                          <a:latin typeface="Arial" panose="020B0604020202020204" pitchFamily="34" charset="0"/>
                          <a:cs typeface="Arial" panose="020B0604020202020204" pitchFamily="34" charset="0"/>
                        </a:rPr>
                        <a:t>(b)</a:t>
                      </a: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300"/>
                        </a:spcAft>
                      </a:pPr>
                      <a:endParaRPr lang="en-GB" sz="156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560" b="1" i="0" u="none" strike="noStrike" kern="1200" baseline="0" dirty="0" smtClean="0">
                          <a:solidFill>
                            <a:schemeClr val="tx1"/>
                          </a:solidFill>
                          <a:latin typeface="Arial" panose="020B0604020202020204" pitchFamily="34" charset="0"/>
                          <a:ea typeface="+mn-ea"/>
                          <a:cs typeface="Arial" panose="020B0604020202020204" pitchFamily="34" charset="0"/>
                        </a:rPr>
                        <a:t>Exemplar response: </a:t>
                      </a:r>
                      <a:endParaRPr kumimoji="0" lang="en-GB" sz="156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The data shows that returns for shareholders are way below target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(L1)</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With such poor returns major shareholders might leave the company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This may </a:t>
                      </a:r>
                      <a:r>
                        <a:rPr kumimoji="0" lang="en-US" sz="1560" b="0" i="0" u="none" strike="noStrike" kern="1200" baseline="0" dirty="0" err="1" smtClean="0">
                          <a:solidFill>
                            <a:schemeClr val="tx1"/>
                          </a:solidFill>
                          <a:latin typeface="Arial" panose="020B0604020202020204" pitchFamily="34" charset="0"/>
                          <a:ea typeface="+mn-ea"/>
                          <a:cs typeface="Arial" panose="020B0604020202020204" pitchFamily="34" charset="0"/>
                        </a:rPr>
                        <a:t>jeopardise</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the company’s future or at the very least have a significant influence on the strategic direction of the company in future years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(L3)</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a:t>
                      </a:r>
                    </a:p>
                    <a:p>
                      <a:endParaRPr kumimoji="0" lang="en-US" sz="105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Furthermore, whilst customers appear to be happy with the extended product range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(L1) </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they appear to be less happy with the service provided by staff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(L1)</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The staff seem to be struggling to help customers find the toys they are looking for or to advise on age suitability or provide information on the provenance of the toys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(L2)</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This is not just a matter of being short staffed. The staff need to be trained so that they have better knowledge of the customer journey around the store and are able to impart key details about individual toys to potential customers. </a:t>
                      </a:r>
                    </a:p>
                    <a:p>
                      <a:endParaRPr kumimoji="0" lang="en-US" sz="1200" b="0" i="0" u="none" strike="noStrike" kern="1200" baseline="0" dirty="0" smtClean="0">
                        <a:solidFill>
                          <a:schemeClr val="tx1"/>
                        </a:solidFill>
                        <a:latin typeface="Arial" panose="020B0604020202020204" pitchFamily="34" charset="0"/>
                        <a:ea typeface="+mn-ea"/>
                        <a:cs typeface="Arial" panose="020B0604020202020204" pitchFamily="34" charset="0"/>
                      </a:endParaRPr>
                    </a:p>
                    <a:p>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Whilst this training will cost additional time and money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(L3) </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which in the short term will increase costs and decrease profitability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(L3), </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I believe it to be the most pressing issues for </a:t>
                      </a:r>
                      <a:r>
                        <a:rPr kumimoji="0" lang="en-US" sz="1560" b="0" i="1" u="none" strike="noStrike" kern="1200" baseline="0" dirty="0" err="1" smtClean="0">
                          <a:solidFill>
                            <a:schemeClr val="tx1"/>
                          </a:solidFill>
                          <a:latin typeface="Arial" panose="020B0604020202020204" pitchFamily="34" charset="0"/>
                          <a:ea typeface="+mn-ea"/>
                          <a:cs typeface="Arial" panose="020B0604020202020204" pitchFamily="34" charset="0"/>
                        </a:rPr>
                        <a:t>Thursby</a:t>
                      </a:r>
                      <a:r>
                        <a:rPr kumimoji="0" lang="en-US" sz="1560" b="0" i="1" u="none" strike="noStrike" kern="1200" baseline="0" dirty="0" smtClean="0">
                          <a:solidFill>
                            <a:schemeClr val="tx1"/>
                          </a:solidFill>
                          <a:latin typeface="Arial" panose="020B0604020202020204" pitchFamily="34" charset="0"/>
                          <a:ea typeface="+mn-ea"/>
                          <a:cs typeface="Arial" panose="020B0604020202020204" pitchFamily="34" charset="0"/>
                        </a:rPr>
                        <a:t> Toys Ltd</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 By improving the service the sales floor team offers, the average customer spend is likely to increase and so too are monthly sales. The additional revenue should more than compensate for the additional training costs, therefore increasing net profit and consequently shareholder return on investment </a:t>
                      </a:r>
                      <a:r>
                        <a:rPr kumimoji="0" lang="en-US" sz="1560" b="1" i="0" u="none" strike="noStrike" kern="1200" baseline="0" dirty="0" smtClean="0">
                          <a:solidFill>
                            <a:schemeClr val="tx1"/>
                          </a:solidFill>
                          <a:latin typeface="Arial" panose="020B0604020202020204" pitchFamily="34" charset="0"/>
                          <a:ea typeface="+mn-ea"/>
                          <a:cs typeface="Arial" panose="020B0604020202020204" pitchFamily="34" charset="0"/>
                        </a:rPr>
                        <a:t>(L4)</a:t>
                      </a:r>
                      <a:r>
                        <a:rPr kumimoji="0" lang="en-US" sz="1560" b="0" i="0" u="none" strike="noStrike" kern="1200" baseline="0" dirty="0" smtClean="0">
                          <a:solidFill>
                            <a:schemeClr val="tx1"/>
                          </a:solidFill>
                          <a:latin typeface="Arial" panose="020B0604020202020204" pitchFamily="34" charset="0"/>
                          <a:ea typeface="+mn-ea"/>
                          <a:cs typeface="Arial" panose="020B0604020202020204" pitchFamily="34" charset="0"/>
                        </a:rPr>
                        <a:t>.</a:t>
                      </a:r>
                      <a:endParaRPr kumimoji="0" lang="en-GB" sz="1560" b="0" i="0" u="none" strike="noStrike" kern="1200" baseline="0" dirty="0" smtClean="0">
                        <a:solidFill>
                          <a:schemeClr val="tx1"/>
                        </a:solidFill>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72336961"/>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8784976" cy="504056"/>
          </a:xfrm>
        </p:spPr>
        <p:txBody>
          <a:bodyPr>
            <a:noAutofit/>
          </a:bodyPr>
          <a:lstStyle/>
          <a:p>
            <a:pPr>
              <a:buClr>
                <a:srgbClr val="00B050"/>
              </a:buClr>
              <a:buSzPct val="80000"/>
            </a:pPr>
            <a:r>
              <a:rPr lang="en-US" dirty="0"/>
              <a:t>Qualification Grade Table - Diploma</a:t>
            </a: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67731700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32266"/>
            <a:ext cx="8784976" cy="516414"/>
          </a:xfrm>
        </p:spPr>
        <p:txBody>
          <a:bodyPr>
            <a:noAutofit/>
          </a:bodyPr>
          <a:lstStyle/>
          <a:p>
            <a:pPr>
              <a:buClr>
                <a:srgbClr val="00B050"/>
              </a:buClr>
              <a:buSzPct val="80000"/>
            </a:pPr>
            <a:r>
              <a:rPr lang="en-US" sz="3200" dirty="0"/>
              <a:t>Qualification Grade Table – Foundation Diploma</a:t>
            </a: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41164980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
        <p:nvSpPr>
          <p:cNvPr id="7" name="Title 1"/>
          <p:cNvSpPr>
            <a:spLocks noGrp="1"/>
          </p:cNvSpPr>
          <p:nvPr>
            <p:ph type="title"/>
          </p:nvPr>
        </p:nvSpPr>
        <p:spPr>
          <a:xfrm>
            <a:off x="35496" y="32266"/>
            <a:ext cx="8784976" cy="516414"/>
          </a:xfrm>
        </p:spPr>
        <p:txBody>
          <a:bodyPr>
            <a:noAutofit/>
          </a:bodyPr>
          <a:lstStyle/>
          <a:p>
            <a:pPr>
              <a:buClr>
                <a:srgbClr val="00B050"/>
              </a:buClr>
              <a:buSzPct val="80000"/>
            </a:pPr>
            <a:r>
              <a:rPr lang="en-US" sz="3200" dirty="0"/>
              <a:t>Qualification Grade Table – </a:t>
            </a:r>
            <a:r>
              <a:rPr lang="en-US" sz="3200" dirty="0" smtClean="0"/>
              <a:t>Technical Diploma</a:t>
            </a:r>
            <a:endParaRPr lang="en-US" sz="3200" dirty="0"/>
          </a:p>
        </p:txBody>
      </p:sp>
    </p:spTree>
    <p:extLst>
      <p:ext uri="{BB962C8B-B14F-4D97-AF65-F5344CB8AC3E}">
        <p14:creationId xmlns:p14="http://schemas.microsoft.com/office/powerpoint/2010/main" val="69429339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15 – Learning Outcome (LO) Weightings</a:t>
            </a:r>
            <a:endParaRPr lang="en-US" sz="3600" dirty="0"/>
          </a:p>
        </p:txBody>
      </p:sp>
      <p:sp>
        <p:nvSpPr>
          <p:cNvPr id="4" name="Rectangle 3"/>
          <p:cNvSpPr/>
          <p:nvPr/>
        </p:nvSpPr>
        <p:spPr>
          <a:xfrm>
            <a:off x="251520" y="1052736"/>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370863690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1054135"/>
          </a:xfrm>
          <a:prstGeom prst="rect">
            <a:avLst/>
          </a:prstGeom>
        </p:spPr>
        <p:txBody>
          <a:bodyPr wrap="square">
            <a:spAutoFit/>
          </a:bodyPr>
          <a:lstStyle/>
          <a:p>
            <a:pPr marL="271463" indent="-271463">
              <a:spcAft>
                <a:spcPts val="600"/>
              </a:spcAft>
              <a:buClr>
                <a:schemeClr val="accent6">
                  <a:lumMod val="50000"/>
                </a:schemeClr>
              </a:buClr>
              <a:buFont typeface="Wingdings 3" panose="05040102010807070707" pitchFamily="18" charset="2"/>
              <a:buChar char=""/>
            </a:pPr>
            <a:r>
              <a:rPr lang="en-US" sz="1250" b="1" i="1" dirty="0" err="1" smtClean="0">
                <a:solidFill>
                  <a:srgbClr val="0070C0"/>
                </a:solidFill>
              </a:rPr>
              <a:t>Thursby</a:t>
            </a:r>
            <a:r>
              <a:rPr lang="en-US" sz="1250" b="1" i="1" dirty="0" smtClean="0">
                <a:solidFill>
                  <a:srgbClr val="0070C0"/>
                </a:solidFill>
              </a:rPr>
              <a:t> Toys Ltd </a:t>
            </a:r>
            <a:r>
              <a:rPr lang="en-US" sz="1250" dirty="0" smtClean="0">
                <a:solidFill>
                  <a:srgbClr val="0070C0"/>
                </a:solidFill>
              </a:rPr>
              <a:t>is </a:t>
            </a:r>
            <a:r>
              <a:rPr lang="en-US" sz="1250" dirty="0">
                <a:solidFill>
                  <a:srgbClr val="0070C0"/>
                </a:solidFill>
              </a:rPr>
              <a:t>an independent toy store. The company has 37 employees, 25 of </a:t>
            </a:r>
            <a:r>
              <a:rPr lang="en-US" sz="1250" dirty="0" smtClean="0">
                <a:solidFill>
                  <a:srgbClr val="0070C0"/>
                </a:solidFill>
              </a:rPr>
              <a:t>whom </a:t>
            </a:r>
            <a:r>
              <a:rPr lang="en-US" sz="1250" dirty="0">
                <a:solidFill>
                  <a:srgbClr val="0070C0"/>
                </a:solidFill>
              </a:rPr>
              <a:t>work on the sales </a:t>
            </a:r>
            <a:r>
              <a:rPr lang="en-US" sz="1250" dirty="0" smtClean="0">
                <a:solidFill>
                  <a:srgbClr val="0070C0"/>
                </a:solidFill>
              </a:rPr>
              <a:t>floor. Company </a:t>
            </a:r>
            <a:r>
              <a:rPr lang="en-US" sz="1250" dirty="0">
                <a:solidFill>
                  <a:srgbClr val="0070C0"/>
                </a:solidFill>
              </a:rPr>
              <a:t>shareholders have become increasingly dissatisfied with the return on their investment in recent years. </a:t>
            </a:r>
            <a:r>
              <a:rPr lang="en-US" sz="1250" dirty="0" smtClean="0">
                <a:solidFill>
                  <a:srgbClr val="0070C0"/>
                </a:solidFill>
              </a:rPr>
              <a:t>The directors </a:t>
            </a:r>
            <a:r>
              <a:rPr lang="en-US" sz="1250" dirty="0">
                <a:solidFill>
                  <a:srgbClr val="0070C0"/>
                </a:solidFill>
              </a:rPr>
              <a:t>have decided to relocate the store from its current high street location to a less expensive out-of-town retail </a:t>
            </a:r>
            <a:r>
              <a:rPr lang="en-US" sz="1250" dirty="0" smtClean="0">
                <a:solidFill>
                  <a:srgbClr val="0070C0"/>
                </a:solidFill>
              </a:rPr>
              <a:t>park. An </a:t>
            </a:r>
            <a:r>
              <a:rPr lang="en-US" sz="1250" dirty="0">
                <a:solidFill>
                  <a:srgbClr val="0070C0"/>
                </a:solidFill>
              </a:rPr>
              <a:t>initial change management meeting has taken place. Below is a summary of the main contributions and thoughts of those who attended this meeting.</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51520" y="2133536"/>
            <a:ext cx="7606229" cy="4535824"/>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106680" y="5445224"/>
            <a:ext cx="1713792" cy="504056"/>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02980" y="6017250"/>
            <a:ext cx="1745256" cy="646391"/>
          </a:xfrm>
          <a:prstGeom prst="rect">
            <a:avLst/>
          </a:prstGeom>
        </p:spPr>
      </p:pic>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268837736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3426" y="1079401"/>
            <a:ext cx="8557046" cy="784830"/>
          </a:xfrm>
          <a:prstGeom prst="rect">
            <a:avLst/>
          </a:prstGeom>
        </p:spPr>
        <p:txBody>
          <a:bodyPr wrap="square">
            <a:spAutoFit/>
          </a:bodyPr>
          <a:lstStyle/>
          <a:p>
            <a:r>
              <a:rPr lang="en-GB" sz="1500" b="1" dirty="0">
                <a:solidFill>
                  <a:srgbClr val="0070C0"/>
                </a:solidFill>
              </a:rPr>
              <a:t>Resource 2 </a:t>
            </a:r>
            <a:r>
              <a:rPr lang="en-GB" sz="1500" b="1" dirty="0" smtClean="0">
                <a:solidFill>
                  <a:srgbClr val="0070C0"/>
                </a:solidFill>
              </a:rPr>
              <a:t>- </a:t>
            </a:r>
            <a:r>
              <a:rPr lang="en-US" sz="1500" i="1" dirty="0" err="1" smtClean="0">
                <a:solidFill>
                  <a:srgbClr val="0070C0"/>
                </a:solidFill>
              </a:rPr>
              <a:t>Thursby</a:t>
            </a:r>
            <a:r>
              <a:rPr lang="en-US" sz="1500" i="1" dirty="0" smtClean="0">
                <a:solidFill>
                  <a:srgbClr val="0070C0"/>
                </a:solidFill>
              </a:rPr>
              <a:t> </a:t>
            </a:r>
            <a:r>
              <a:rPr lang="en-US" sz="1500" i="1" dirty="0">
                <a:solidFill>
                  <a:srgbClr val="0070C0"/>
                </a:solidFill>
              </a:rPr>
              <a:t>Toys Ltd </a:t>
            </a:r>
            <a:r>
              <a:rPr lang="en-US" sz="1500" dirty="0">
                <a:solidFill>
                  <a:srgbClr val="0070C0"/>
                </a:solidFill>
              </a:rPr>
              <a:t>has been trading at its new out-of-town location for just over two months. Carlos, the company’s Chief Executive, is monitoring the change management process. A summary of the most recent quantitative and qualitative data is given below. </a:t>
            </a:r>
            <a:endParaRPr lang="en-US" sz="1500" dirty="0" smtClean="0">
              <a:solidFill>
                <a:srgbClr val="0070C0"/>
              </a:solidFill>
            </a:endParaRPr>
          </a:p>
        </p:txBody>
      </p:sp>
      <p:sp>
        <p:nvSpPr>
          <p:cNvPr id="8" name="Rectangle 7"/>
          <p:cNvSpPr/>
          <p:nvPr/>
        </p:nvSpPr>
        <p:spPr>
          <a:xfrm>
            <a:off x="263426" y="1868659"/>
            <a:ext cx="4236566" cy="1661993"/>
          </a:xfrm>
          <a:prstGeom prst="rect">
            <a:avLst/>
          </a:prstGeom>
          <a:ln w="28575">
            <a:solidFill>
              <a:schemeClr val="accent1"/>
            </a:solidFill>
          </a:ln>
        </p:spPr>
        <p:txBody>
          <a:bodyPr wrap="square">
            <a:spAutoFit/>
          </a:bodyPr>
          <a:lstStyle/>
          <a:p>
            <a:r>
              <a:rPr lang="en-GB" sz="1400" b="1" dirty="0"/>
              <a:t>Key Performance Indicators (KPIs): </a:t>
            </a:r>
            <a:endParaRPr lang="en-GB" sz="1400" dirty="0"/>
          </a:p>
          <a:p>
            <a:pPr>
              <a:tabLst>
                <a:tab pos="2605088" algn="ctr"/>
                <a:tab pos="3502025" algn="ctr"/>
              </a:tabLst>
            </a:pPr>
            <a:r>
              <a:rPr lang="en-GB" sz="1400" b="1" dirty="0"/>
              <a:t>Indicator </a:t>
            </a:r>
            <a:r>
              <a:rPr lang="en-GB" sz="1400" b="1" dirty="0" smtClean="0"/>
              <a:t>	Actual 	Target </a:t>
            </a:r>
            <a:endParaRPr lang="en-GB" sz="1400" dirty="0"/>
          </a:p>
          <a:p>
            <a:pPr>
              <a:tabLst>
                <a:tab pos="2605088" algn="ctr"/>
                <a:tab pos="3502025" algn="ctr"/>
              </a:tabLst>
            </a:pPr>
            <a:r>
              <a:rPr lang="en-GB" sz="1400" dirty="0"/>
              <a:t>Monthly sales </a:t>
            </a:r>
            <a:r>
              <a:rPr lang="en-GB" sz="1400" dirty="0" smtClean="0"/>
              <a:t>	£</a:t>
            </a:r>
            <a:r>
              <a:rPr lang="en-GB" sz="1400" dirty="0"/>
              <a:t>210,000 </a:t>
            </a:r>
            <a:r>
              <a:rPr lang="en-GB" sz="1400" dirty="0" smtClean="0"/>
              <a:t>	£</a:t>
            </a:r>
            <a:r>
              <a:rPr lang="en-GB" sz="1400" dirty="0"/>
              <a:t>250,000 </a:t>
            </a:r>
          </a:p>
          <a:p>
            <a:pPr>
              <a:tabLst>
                <a:tab pos="2605088" algn="ctr"/>
                <a:tab pos="3502025" algn="ctr"/>
              </a:tabLst>
            </a:pPr>
            <a:r>
              <a:rPr lang="en-US" sz="1400" dirty="0"/>
              <a:t>Average customer spend </a:t>
            </a:r>
            <a:r>
              <a:rPr lang="en-US" sz="1400" dirty="0" smtClean="0"/>
              <a:t>	£</a:t>
            </a:r>
            <a:r>
              <a:rPr lang="en-US" sz="1400" dirty="0"/>
              <a:t>22.60 </a:t>
            </a:r>
            <a:r>
              <a:rPr lang="en-US" sz="1400" dirty="0" smtClean="0"/>
              <a:t>	£</a:t>
            </a:r>
            <a:r>
              <a:rPr lang="en-US" sz="1400" dirty="0"/>
              <a:t>35.00 </a:t>
            </a:r>
          </a:p>
          <a:p>
            <a:pPr>
              <a:tabLst>
                <a:tab pos="2605088" algn="ctr"/>
                <a:tab pos="3502025" algn="ctr"/>
              </a:tabLst>
            </a:pPr>
            <a:r>
              <a:rPr lang="en-GB" sz="1400" dirty="0"/>
              <a:t>Gross profit margin </a:t>
            </a:r>
            <a:r>
              <a:rPr lang="en-GB" sz="1400" dirty="0" smtClean="0"/>
              <a:t>	55</a:t>
            </a:r>
            <a:r>
              <a:rPr lang="en-GB" sz="1400" dirty="0"/>
              <a:t>% </a:t>
            </a:r>
            <a:r>
              <a:rPr lang="en-GB" sz="1400" dirty="0" smtClean="0"/>
              <a:t>	55</a:t>
            </a:r>
            <a:r>
              <a:rPr lang="en-GB" sz="1400" dirty="0"/>
              <a:t>% </a:t>
            </a:r>
          </a:p>
          <a:p>
            <a:pPr>
              <a:tabLst>
                <a:tab pos="2605088" algn="ctr"/>
                <a:tab pos="3502025" algn="ctr"/>
              </a:tabLst>
            </a:pPr>
            <a:r>
              <a:rPr lang="en-GB" sz="1400" dirty="0"/>
              <a:t>Net profit margin </a:t>
            </a:r>
            <a:r>
              <a:rPr lang="en-GB" sz="1400" dirty="0" smtClean="0"/>
              <a:t>	6</a:t>
            </a:r>
            <a:r>
              <a:rPr lang="en-GB" sz="1400" dirty="0"/>
              <a:t>% </a:t>
            </a:r>
            <a:r>
              <a:rPr lang="en-GB" sz="1400" dirty="0" smtClean="0"/>
              <a:t>	11</a:t>
            </a:r>
            <a:r>
              <a:rPr lang="en-GB" sz="1400" dirty="0"/>
              <a:t>% </a:t>
            </a:r>
          </a:p>
          <a:p>
            <a:pPr>
              <a:tabLst>
                <a:tab pos="2605088" algn="ctr"/>
                <a:tab pos="3502025" algn="ctr"/>
              </a:tabLst>
            </a:pPr>
            <a:r>
              <a:rPr lang="en-US" sz="1400" dirty="0"/>
              <a:t>Return on capital employed </a:t>
            </a:r>
            <a:r>
              <a:rPr lang="en-US" sz="1400" dirty="0" smtClean="0"/>
              <a:t>	9</a:t>
            </a:r>
            <a:r>
              <a:rPr lang="en-US" sz="1400" dirty="0"/>
              <a:t>% </a:t>
            </a:r>
            <a:r>
              <a:rPr lang="en-US" sz="1400" dirty="0" smtClean="0"/>
              <a:t>	18</a:t>
            </a:r>
            <a:r>
              <a:rPr lang="en-US" sz="1400" dirty="0"/>
              <a:t>% </a:t>
            </a:r>
            <a:endParaRPr lang="en-US" sz="1400" dirty="0" smtClean="0">
              <a:solidFill>
                <a:srgbClr val="0070C0"/>
              </a:solidFill>
            </a:endParaRPr>
          </a:p>
        </p:txBody>
      </p:sp>
      <p:sp>
        <p:nvSpPr>
          <p:cNvPr id="9" name="Rectangle 8"/>
          <p:cNvSpPr/>
          <p:nvPr/>
        </p:nvSpPr>
        <p:spPr>
          <a:xfrm>
            <a:off x="4644008" y="1844824"/>
            <a:ext cx="4164558" cy="1661993"/>
          </a:xfrm>
          <a:prstGeom prst="rect">
            <a:avLst/>
          </a:prstGeom>
          <a:ln w="28575">
            <a:solidFill>
              <a:schemeClr val="accent1"/>
            </a:solidFill>
          </a:ln>
        </p:spPr>
        <p:txBody>
          <a:bodyPr wrap="square">
            <a:spAutoFit/>
          </a:bodyPr>
          <a:lstStyle/>
          <a:p>
            <a:r>
              <a:rPr lang="en-US" sz="1400" b="1" dirty="0"/>
              <a:t>Human resource data for sales staff: </a:t>
            </a:r>
            <a:endParaRPr lang="en-US" sz="1400" dirty="0"/>
          </a:p>
          <a:p>
            <a:pPr>
              <a:tabLst>
                <a:tab pos="1431925" algn="l"/>
                <a:tab pos="2690813" algn="l"/>
              </a:tabLst>
            </a:pPr>
            <a:r>
              <a:rPr lang="en-US" sz="1400" b="1" dirty="0"/>
              <a:t>Indicator </a:t>
            </a:r>
            <a:r>
              <a:rPr lang="en-US" sz="1400" b="1" dirty="0" smtClean="0"/>
              <a:t>	Before </a:t>
            </a:r>
            <a:r>
              <a:rPr lang="en-US" sz="1400" b="1" dirty="0"/>
              <a:t>the </a:t>
            </a:r>
            <a:r>
              <a:rPr lang="en-US" sz="1400" b="1" dirty="0" smtClean="0"/>
              <a:t>	After </a:t>
            </a:r>
            <a:r>
              <a:rPr lang="en-US" sz="1400" b="1" dirty="0"/>
              <a:t>the </a:t>
            </a:r>
            <a:endParaRPr lang="en-US" sz="1400" dirty="0"/>
          </a:p>
          <a:p>
            <a:pPr>
              <a:tabLst>
                <a:tab pos="1431925" algn="l"/>
                <a:tab pos="2690813" algn="l"/>
              </a:tabLst>
            </a:pPr>
            <a:r>
              <a:rPr lang="en-GB" sz="1400" b="1" dirty="0" smtClean="0"/>
              <a:t>	change </a:t>
            </a:r>
            <a:r>
              <a:rPr lang="en-GB" sz="1400" b="1" dirty="0"/>
              <a:t>of </a:t>
            </a:r>
            <a:r>
              <a:rPr lang="en-GB" sz="1400" b="1" dirty="0" smtClean="0"/>
              <a:t>	change </a:t>
            </a:r>
            <a:r>
              <a:rPr lang="en-GB" sz="1400" b="1" dirty="0"/>
              <a:t>of </a:t>
            </a:r>
            <a:endParaRPr lang="en-GB" sz="1400" dirty="0"/>
          </a:p>
          <a:p>
            <a:pPr>
              <a:tabLst>
                <a:tab pos="1431925" algn="l"/>
                <a:tab pos="2690813" algn="l"/>
              </a:tabLst>
            </a:pPr>
            <a:r>
              <a:rPr lang="en-GB" sz="1400" b="1" dirty="0" smtClean="0"/>
              <a:t>	location 	location </a:t>
            </a:r>
            <a:endParaRPr lang="en-GB" sz="1400" dirty="0"/>
          </a:p>
          <a:p>
            <a:pPr>
              <a:tabLst>
                <a:tab pos="1431925" algn="l"/>
                <a:tab pos="2690813" algn="l"/>
              </a:tabLst>
            </a:pPr>
            <a:r>
              <a:rPr lang="en-GB" sz="1400" dirty="0"/>
              <a:t>Labour turnover </a:t>
            </a:r>
            <a:r>
              <a:rPr lang="en-GB" sz="1400" dirty="0" smtClean="0"/>
              <a:t>	16</a:t>
            </a:r>
            <a:r>
              <a:rPr lang="en-GB" sz="1400" dirty="0"/>
              <a:t>% </a:t>
            </a:r>
            <a:r>
              <a:rPr lang="en-GB" sz="1400" dirty="0" smtClean="0"/>
              <a:t>	40</a:t>
            </a:r>
            <a:r>
              <a:rPr lang="en-GB" sz="1400" dirty="0"/>
              <a:t>% </a:t>
            </a:r>
          </a:p>
          <a:p>
            <a:pPr>
              <a:tabLst>
                <a:tab pos="1431925" algn="l"/>
                <a:tab pos="2690813" algn="l"/>
              </a:tabLst>
            </a:pPr>
            <a:r>
              <a:rPr lang="en-GB" sz="1400" dirty="0"/>
              <a:t>Absenteeism </a:t>
            </a:r>
            <a:r>
              <a:rPr lang="en-GB" sz="1400" dirty="0" smtClean="0"/>
              <a:t>	4</a:t>
            </a:r>
            <a:r>
              <a:rPr lang="en-GB" sz="1400" dirty="0"/>
              <a:t>% </a:t>
            </a:r>
            <a:r>
              <a:rPr lang="en-GB" sz="1400" dirty="0" smtClean="0"/>
              <a:t>	8</a:t>
            </a:r>
            <a:r>
              <a:rPr lang="en-GB" sz="1400" dirty="0"/>
              <a:t>% </a:t>
            </a:r>
          </a:p>
          <a:p>
            <a:pPr>
              <a:tabLst>
                <a:tab pos="1431925" algn="l"/>
                <a:tab pos="2690813" algn="l"/>
              </a:tabLst>
            </a:pPr>
            <a:r>
              <a:rPr lang="en-GB" sz="1400" dirty="0"/>
              <a:t>Punctuality </a:t>
            </a:r>
            <a:r>
              <a:rPr lang="en-GB" sz="1400" dirty="0" smtClean="0"/>
              <a:t>	Good 	Average </a:t>
            </a:r>
            <a:endParaRPr lang="en-US" sz="1400" dirty="0" smtClean="0">
              <a:solidFill>
                <a:srgbClr val="0070C0"/>
              </a:solidFill>
            </a:endParaRPr>
          </a:p>
        </p:txBody>
      </p:sp>
      <p:sp>
        <p:nvSpPr>
          <p:cNvPr id="2" name="Rectangle 1"/>
          <p:cNvSpPr/>
          <p:nvPr/>
        </p:nvSpPr>
        <p:spPr>
          <a:xfrm>
            <a:off x="251520" y="3586973"/>
            <a:ext cx="8545140" cy="3093154"/>
          </a:xfrm>
          <a:prstGeom prst="rect">
            <a:avLst/>
          </a:prstGeom>
          <a:ln w="28575">
            <a:solidFill>
              <a:schemeClr val="tx1"/>
            </a:solidFill>
          </a:ln>
        </p:spPr>
        <p:txBody>
          <a:bodyPr wrap="square">
            <a:spAutoFit/>
          </a:bodyPr>
          <a:lstStyle/>
          <a:p>
            <a:r>
              <a:rPr lang="en-US" sz="1500" b="1" dirty="0">
                <a:solidFill>
                  <a:srgbClr val="000000"/>
                </a:solidFill>
                <a:latin typeface="Arial" panose="020B0604020202020204" pitchFamily="34" charset="0"/>
              </a:rPr>
              <a:t>Anonymous feedback from Staff Comments Box: </a:t>
            </a:r>
            <a:endParaRPr lang="en-US" sz="1500" dirty="0">
              <a:solidFill>
                <a:srgbClr val="000000"/>
              </a:solidFill>
              <a:latin typeface="Arial" panose="020B0604020202020204" pitchFamily="34" charset="0"/>
            </a:endParaRP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Finishing at 9pm is a nightmare. It took me 3 buses to get home from work last night.”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keep getting mixed messages. The Store Manager asks me to do one thing, my Day Shift Supervisor another and my Evening Shift Supervisor different again.”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am new to the company and still do not really understand how to use the till, how to check stock levels or when I can give refunds.”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I have to work for two hours a day just to pay my travel costs. Surely a pay rise is not too much to ask.”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The layout of the store is confusing. It takes a long time to help customers find what they are looking for.”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Our new uniforms are far too warm, especially when we are carrying boxes and stocking shelves. They also need a lot of ironing to make them look smart.” </a:t>
            </a:r>
          </a:p>
          <a:p>
            <a:pPr marL="285750" indent="-285750">
              <a:buFont typeface="Arial" panose="020B0604020202020204" pitchFamily="34" charset="0"/>
              <a:buChar char="•"/>
            </a:pPr>
            <a:r>
              <a:rPr lang="en-US" sz="1500" dirty="0" smtClean="0">
                <a:solidFill>
                  <a:srgbClr val="000000"/>
                </a:solidFill>
                <a:latin typeface="Arial" panose="020B0604020202020204" pitchFamily="34" charset="0"/>
              </a:rPr>
              <a:t>“</a:t>
            </a:r>
            <a:r>
              <a:rPr lang="en-US" sz="1500" dirty="0">
                <a:solidFill>
                  <a:srgbClr val="000000"/>
                </a:solidFill>
                <a:latin typeface="Arial" panose="020B0604020202020204" pitchFamily="34" charset="0"/>
              </a:rPr>
              <a:t>Why are we so short staffed?” </a:t>
            </a:r>
          </a:p>
        </p:txBody>
      </p:sp>
      <p:sp>
        <p:nvSpPr>
          <p:cNvPr id="10"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Tree>
    <p:extLst>
      <p:ext uri="{BB962C8B-B14F-4D97-AF65-F5344CB8AC3E}">
        <p14:creationId xmlns:p14="http://schemas.microsoft.com/office/powerpoint/2010/main" val="37667335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200" dirty="0" smtClean="0"/>
              <a:t>15 – Unit Exam Sample Scenario – June 2016</a:t>
            </a:r>
            <a:endParaRPr lang="en-US" sz="3200" dirty="0"/>
          </a:p>
        </p:txBody>
      </p:sp>
      <p:sp>
        <p:nvSpPr>
          <p:cNvPr id="2" name="Rectangle 1"/>
          <p:cNvSpPr/>
          <p:nvPr/>
        </p:nvSpPr>
        <p:spPr>
          <a:xfrm>
            <a:off x="251520" y="1052736"/>
            <a:ext cx="8545140" cy="5489195"/>
          </a:xfrm>
          <a:prstGeom prst="rect">
            <a:avLst/>
          </a:prstGeom>
          <a:ln w="28575">
            <a:solidFill>
              <a:schemeClr val="tx1"/>
            </a:solidFill>
          </a:ln>
        </p:spPr>
        <p:txBody>
          <a:bodyPr wrap="square">
            <a:spAutoFit/>
          </a:bodyPr>
          <a:lstStyle/>
          <a:p>
            <a:r>
              <a:rPr lang="en-US" sz="1670" b="1" dirty="0">
                <a:solidFill>
                  <a:srgbClr val="0070C0"/>
                </a:solidFill>
              </a:rPr>
              <a:t>Typical feedback from a customer survey: </a:t>
            </a:r>
            <a:endParaRPr lang="en-US" sz="1670" dirty="0">
              <a:solidFill>
                <a:srgbClr val="0070C0"/>
              </a:solidFill>
            </a:endParaRP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new store is great. You now have the space to stock outdoor play equipment.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first thing this morning. I could not find a single member of staff to help me. </a:t>
            </a:r>
          </a:p>
          <a:p>
            <a:pPr marL="285750" indent="-285750">
              <a:buFont typeface="Arial" panose="020B0604020202020204" pitchFamily="34" charset="0"/>
              <a:buChar char="•"/>
            </a:pPr>
            <a:r>
              <a:rPr lang="en-US" sz="1670" dirty="0" smtClean="0">
                <a:solidFill>
                  <a:srgbClr val="0070C0"/>
                </a:solidFill>
              </a:rPr>
              <a:t>Not </a:t>
            </a:r>
            <a:r>
              <a:rPr lang="en-US" sz="1670" dirty="0">
                <a:solidFill>
                  <a:srgbClr val="0070C0"/>
                </a:solidFill>
              </a:rPr>
              <a:t>very happy. I tried to buy a dolls’ house labelled as £24.99 but the till said £44.99. </a:t>
            </a:r>
          </a:p>
          <a:p>
            <a:pPr marL="285750" indent="-285750">
              <a:buFont typeface="Arial" panose="020B0604020202020204" pitchFamily="34" charset="0"/>
              <a:buChar char="•"/>
            </a:pPr>
            <a:r>
              <a:rPr lang="en-US" sz="1670" dirty="0" smtClean="0">
                <a:solidFill>
                  <a:srgbClr val="0070C0"/>
                </a:solidFill>
              </a:rPr>
              <a:t>Toilets </a:t>
            </a:r>
            <a:r>
              <a:rPr lang="en-US" sz="1670" dirty="0">
                <a:solidFill>
                  <a:srgbClr val="0070C0"/>
                </a:solidFill>
              </a:rPr>
              <a:t>and a children’s play area would make for a much more relaxing experience.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wanted to know which swing was suitable for an eight year old, but the staff could not help. </a:t>
            </a:r>
          </a:p>
          <a:p>
            <a:pPr marL="285750" indent="-285750">
              <a:buFont typeface="Arial" panose="020B0604020202020204" pitchFamily="34" charset="0"/>
              <a:buChar char="•"/>
            </a:pPr>
            <a:r>
              <a:rPr lang="en-US" sz="1670" dirty="0" smtClean="0">
                <a:solidFill>
                  <a:srgbClr val="0070C0"/>
                </a:solidFill>
              </a:rPr>
              <a:t>The </a:t>
            </a:r>
            <a:r>
              <a:rPr lang="en-US" sz="1670" dirty="0">
                <a:solidFill>
                  <a:srgbClr val="0070C0"/>
                </a:solidFill>
              </a:rPr>
              <a:t>store looks dirty and dark. I much preferred your old store.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caught my foot on one of the play tents on display in the centre of the store. </a:t>
            </a:r>
          </a:p>
          <a:p>
            <a:pPr marL="285750" indent="-285750">
              <a:buFont typeface="Arial" panose="020B0604020202020204" pitchFamily="34" charset="0"/>
              <a:buChar char="•"/>
            </a:pPr>
            <a:r>
              <a:rPr lang="en-US" sz="1670" dirty="0" smtClean="0">
                <a:solidFill>
                  <a:srgbClr val="0070C0"/>
                </a:solidFill>
              </a:rPr>
              <a:t>There </a:t>
            </a:r>
            <a:r>
              <a:rPr lang="en-US" sz="1670" dirty="0">
                <a:solidFill>
                  <a:srgbClr val="0070C0"/>
                </a:solidFill>
              </a:rPr>
              <a:t>does not seem to be a customer services desk here. And why no loyalty cards?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asked for help to get a game off a high shelf but the staff told me they were too busy.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like your new ethical toy section, but your staff could not give me any further information. </a:t>
            </a:r>
          </a:p>
          <a:p>
            <a:pPr marL="285750" indent="-285750">
              <a:buFont typeface="Arial" panose="020B0604020202020204" pitchFamily="34" charset="0"/>
              <a:buChar char="•"/>
            </a:pPr>
            <a:r>
              <a:rPr lang="en-US" sz="1670" dirty="0" smtClean="0">
                <a:solidFill>
                  <a:srgbClr val="0070C0"/>
                </a:solidFill>
              </a:rPr>
              <a:t>My </a:t>
            </a:r>
            <a:r>
              <a:rPr lang="en-US" sz="1670" dirty="0">
                <a:solidFill>
                  <a:srgbClr val="0070C0"/>
                </a:solidFill>
              </a:rPr>
              <a:t>elderly mother tripped over a toy fire engine which had been left on the floor.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left a message on Monday for the Sales Floor Manager to ring me. Nobody has rung back. </a:t>
            </a:r>
          </a:p>
          <a:p>
            <a:pPr marL="285750" indent="-285750">
              <a:buFont typeface="Arial" panose="020B0604020202020204" pitchFamily="34" charset="0"/>
              <a:buChar char="•"/>
            </a:pPr>
            <a:r>
              <a:rPr lang="en-US" sz="1670" dirty="0" smtClean="0">
                <a:solidFill>
                  <a:srgbClr val="0070C0"/>
                </a:solidFill>
              </a:rPr>
              <a:t>Your </a:t>
            </a:r>
            <a:r>
              <a:rPr lang="en-US" sz="1670" dirty="0">
                <a:solidFill>
                  <a:srgbClr val="0070C0"/>
                </a:solidFill>
              </a:rPr>
              <a:t>prices are more expensive than the discount store at the other end of the retail park. </a:t>
            </a:r>
          </a:p>
          <a:p>
            <a:pPr marL="285750" indent="-285750">
              <a:buFont typeface="Arial" panose="020B0604020202020204" pitchFamily="34" charset="0"/>
              <a:buChar char="•"/>
            </a:pPr>
            <a:r>
              <a:rPr lang="en-US" sz="1670" dirty="0" smtClean="0">
                <a:solidFill>
                  <a:srgbClr val="0070C0"/>
                </a:solidFill>
              </a:rPr>
              <a:t>I </a:t>
            </a:r>
            <a:r>
              <a:rPr lang="en-US" sz="1670" dirty="0">
                <a:solidFill>
                  <a:srgbClr val="0070C0"/>
                </a:solidFill>
              </a:rPr>
              <a:t>came in to use my ‘2 for 1’ voucher from the local paper. I rang up this morning and was told that the toy was in stock, but it seems the toy sold out days ago. Very disappointed.</a:t>
            </a:r>
          </a:p>
        </p:txBody>
      </p:sp>
    </p:spTree>
    <p:extLst>
      <p:ext uri="{BB962C8B-B14F-4D97-AF65-F5344CB8AC3E}">
        <p14:creationId xmlns:p14="http://schemas.microsoft.com/office/powerpoint/2010/main" val="1436268932"/>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purl.org/dc/dcmitype/"/>
    <ds:schemaRef ds:uri="http://purl.org/dc/terms/"/>
    <ds:schemaRef ds:uri="http://purl.org/dc/elements/1.1/"/>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58520</TotalTime>
  <Words>4717</Words>
  <Application>Microsoft Office PowerPoint</Application>
  <PresentationFormat>On-screen Show (4:3)</PresentationFormat>
  <Paragraphs>356</Paragraphs>
  <Slides>22</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15 – Learning Outcome (LO) Weightings</vt:lpstr>
      <vt:lpstr>15 – Unit Exam Sample Scenario – June 2016</vt:lpstr>
      <vt:lpstr>15 – Unit Exam Sample Scenario – June 2016</vt:lpstr>
      <vt:lpstr>15 – Unit Exam Sample Scenario – June 2016</vt:lpstr>
      <vt:lpstr>5.1 – Change Management Data Monitoring </vt:lpstr>
      <vt:lpstr>5.1 – Change Management Data Monitoring </vt:lpstr>
      <vt:lpstr>5.2 – Change Management Data Monitoring </vt:lpstr>
      <vt:lpstr>5.2 – Change Management Data Monitoring </vt:lpstr>
      <vt:lpstr>5.2 – Change Management Data Monitoring </vt:lpstr>
      <vt:lpstr>5.3 – Need for Continuous Monitoring of the Process</vt:lpstr>
      <vt:lpstr>5.3 – Need for Continuous Monitoring of the Process</vt:lpstr>
      <vt:lpstr>5 – Assessment Criteria</vt:lpstr>
      <vt:lpstr>3 – Exam Questions – June 2016</vt:lpstr>
      <vt:lpstr>15 – Exam Questions – 2016 – Markscheme Answers</vt:lpstr>
      <vt:lpstr>15 – Exam Questions – 2016 – Markscheme Answers</vt:lpstr>
      <vt:lpstr>15 – Exam Questions – 2016 – Markscheme Answers</vt:lpstr>
      <vt:lpstr>15 – Exam Questions – 2016 – Markscheme Answers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LO5 - Be able to use data to monitor change management in businesses</dc:title>
  <dc:subject>eBusiness</dc:subject>
  <dc:creator>Enderoth</dc:creator>
  <cp:lastModifiedBy>Stephen Rafferty</cp:lastModifiedBy>
  <cp:revision>1772</cp:revision>
  <cp:lastPrinted>2014-01-22T18:25:48Z</cp:lastPrinted>
  <dcterms:created xsi:type="dcterms:W3CDTF">2008-03-12T11:01:44Z</dcterms:created>
  <dcterms:modified xsi:type="dcterms:W3CDTF">2017-07-31T17:59:43Z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